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Lst>
  <p:notesMasterIdLst>
    <p:notesMasterId r:id="rId21"/>
  </p:notesMasterIdLst>
  <p:sldIdLst>
    <p:sldId id="256" r:id="rId2"/>
    <p:sldId id="546" r:id="rId3"/>
    <p:sldId id="549" r:id="rId4"/>
    <p:sldId id="550" r:id="rId5"/>
    <p:sldId id="551" r:id="rId6"/>
    <p:sldId id="553" r:id="rId7"/>
    <p:sldId id="552" r:id="rId8"/>
    <p:sldId id="257" r:id="rId9"/>
    <p:sldId id="554" r:id="rId10"/>
    <p:sldId id="555" r:id="rId11"/>
    <p:sldId id="556" r:id="rId12"/>
    <p:sldId id="557" r:id="rId13"/>
    <p:sldId id="558" r:id="rId14"/>
    <p:sldId id="559" r:id="rId15"/>
    <p:sldId id="560" r:id="rId16"/>
    <p:sldId id="561" r:id="rId17"/>
    <p:sldId id="562" r:id="rId18"/>
    <p:sldId id="563" r:id="rId19"/>
    <p:sldId id="542" r:id="rId20"/>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86">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46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20AFDE-3674-0344-A709-2F60094175C7}" v="89" dt="2024-06-03T00:05:36.202"/>
  </p1510:revLst>
</p1510:revInfo>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733"/>
    <p:restoredTop sz="70649"/>
  </p:normalViewPr>
  <p:slideViewPr>
    <p:cSldViewPr snapToGrid="0">
      <p:cViewPr varScale="1">
        <p:scale>
          <a:sx n="87" d="100"/>
          <a:sy n="87" d="100"/>
        </p:scale>
        <p:origin x="1672" y="184"/>
      </p:cViewPr>
      <p:guideLst>
        <p:guide orient="horz" pos="2186"/>
        <p:guide pos="2835"/>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dd27230959_2_8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gdd27230959_2_8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ar-SA" dirty="0">
                <a:solidFill>
                  <a:srgbClr val="000000"/>
                </a:solidFill>
                <a:effectLst/>
                <a:latin typeface="Geeza Pro" panose="02000400000000000000" pitchFamily="2" charset="-78"/>
                <a:cs typeface="Geeza Pro" panose="02000400000000000000" pitchFamily="2" charset="-78"/>
              </a:rPr>
              <a:t>الحمد</a:t>
            </a:r>
            <a:r>
              <a:rPr lang="ar-SA" dirty="0">
                <a:solidFill>
                  <a:srgbClr val="000000"/>
                </a:solidFill>
                <a:effectLst/>
                <a:latin typeface=".SF NS"/>
                <a:cs typeface="Geeza Pro" panose="02000400000000000000" pitchFamily="2" charset="-78"/>
              </a:rPr>
              <a:t> </a:t>
            </a:r>
            <a:r>
              <a:rPr lang="ar-SA" dirty="0">
                <a:solidFill>
                  <a:srgbClr val="000000"/>
                </a:solidFill>
                <a:effectLst/>
                <a:latin typeface="Geeza Pro" panose="02000400000000000000" pitchFamily="2" charset="-78"/>
                <a:cs typeface="Geeza Pro" panose="02000400000000000000" pitchFamily="2" charset="-78"/>
              </a:rPr>
              <a:t>لله</a:t>
            </a:r>
            <a:r>
              <a:rPr lang="ar-SA" dirty="0">
                <a:solidFill>
                  <a:srgbClr val="000000"/>
                </a:solidFill>
                <a:effectLst/>
                <a:latin typeface=".SF NS"/>
                <a:cs typeface="Geeza Pro" panose="02000400000000000000" pitchFamily="2" charset="-78"/>
              </a:rPr>
              <a:t> </a:t>
            </a:r>
            <a:r>
              <a:rPr lang="en-GB" dirty="0">
                <a:solidFill>
                  <a:srgbClr val="000000"/>
                </a:solidFill>
                <a:effectLst/>
                <a:latin typeface="Geeza Pro" panose="02000400000000000000" pitchFamily="2" charset="-78"/>
                <a:cs typeface="Geeza Pro" panose="02000400000000000000" pitchFamily="2" charset="-78"/>
              </a:rPr>
              <a:t> It is good to meet all of you. </a:t>
            </a:r>
          </a:p>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endParaRPr lang="en-GB" dirty="0">
              <a:solidFill>
                <a:srgbClr val="000000"/>
              </a:solidFill>
              <a:effectLst/>
              <a:latin typeface="Geeza Pro" panose="02000400000000000000" pitchFamily="2" charset="-78"/>
              <a:cs typeface="Geeza Pro" panose="02000400000000000000" pitchFamily="2" charset="-78"/>
            </a:endParaRPr>
          </a:p>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GB" dirty="0">
                <a:solidFill>
                  <a:srgbClr val="000000"/>
                </a:solidFill>
                <a:effectLst/>
                <a:latin typeface="Geeza Pro" panose="02000400000000000000" pitchFamily="2" charset="-78"/>
                <a:cs typeface="Geeza Pro" panose="02000400000000000000" pitchFamily="2" charset="-78"/>
              </a:rPr>
              <a:t>My name is Omar and I will be your Cybersecurity and Cryptography tutor. </a:t>
            </a:r>
          </a:p>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GB" dirty="0">
                <a:solidFill>
                  <a:srgbClr val="000000"/>
                </a:solidFill>
                <a:effectLst/>
                <a:latin typeface="Geeza Pro" panose="02000400000000000000" pitchFamily="2" charset="-78"/>
                <a:cs typeface="Geeza Pro" panose="02000400000000000000" pitchFamily="2" charset="-78"/>
              </a:rPr>
              <a:t>And this is my first time teaching the course at Oxmedica,</a:t>
            </a:r>
            <a:endParaRPr lang="en-GB" dirty="0"/>
          </a:p>
          <a:p>
            <a:pPr marL="0" lvl="0" indent="0" algn="l" rtl="0">
              <a:spcBef>
                <a:spcPts val="0"/>
              </a:spcBef>
              <a:spcAft>
                <a:spcPts val="0"/>
              </a:spcAft>
              <a:buClr>
                <a:schemeClr val="dk1"/>
              </a:buClr>
              <a:buSzPts val="1200"/>
              <a:buFont typeface="Calibri"/>
              <a:buNone/>
            </a:pPr>
            <a:endParaRPr lang="en-GB" dirty="0"/>
          </a:p>
          <a:p>
            <a:pPr marL="0" lvl="0" indent="0" algn="l" rtl="0">
              <a:spcBef>
                <a:spcPts val="0"/>
              </a:spcBef>
              <a:spcAft>
                <a:spcPts val="0"/>
              </a:spcAft>
              <a:buClr>
                <a:schemeClr val="dk1"/>
              </a:buClr>
              <a:buSzPts val="1200"/>
              <a:buFont typeface="Calibri"/>
              <a:buNone/>
            </a:pPr>
            <a:r>
              <a:rPr lang="en-GB" dirty="0"/>
              <a:t>So before we begin I just want to let you all know that this lecture will be a bit different.</a:t>
            </a:r>
          </a:p>
          <a:p>
            <a:pPr marL="0" lvl="0" indent="0" algn="l" rtl="0">
              <a:spcBef>
                <a:spcPts val="0"/>
              </a:spcBef>
              <a:spcAft>
                <a:spcPts val="0"/>
              </a:spcAft>
              <a:buClr>
                <a:schemeClr val="dk1"/>
              </a:buClr>
              <a:buSzPts val="1200"/>
              <a:buFont typeface="Calibri"/>
              <a:buNone/>
            </a:pPr>
            <a:endParaRPr lang="en-GB" dirty="0"/>
          </a:p>
          <a:p>
            <a:pPr marL="0" lvl="0" indent="0" algn="l" rtl="0">
              <a:spcBef>
                <a:spcPts val="0"/>
              </a:spcBef>
              <a:spcAft>
                <a:spcPts val="0"/>
              </a:spcAft>
              <a:buClr>
                <a:schemeClr val="dk1"/>
              </a:buClr>
              <a:buSzPts val="1200"/>
              <a:buFont typeface="Calibri"/>
              <a:buNone/>
            </a:pPr>
            <a:r>
              <a:rPr lang="en-GB" dirty="0"/>
              <a:t>There is a lot to get through, but rather than me reading directly of my notes,</a:t>
            </a:r>
          </a:p>
          <a:p>
            <a:pPr marL="0" lvl="0" indent="0" algn="l" rtl="0">
              <a:spcBef>
                <a:spcPts val="0"/>
              </a:spcBef>
              <a:spcAft>
                <a:spcPts val="0"/>
              </a:spcAft>
              <a:buClr>
                <a:schemeClr val="dk1"/>
              </a:buClr>
              <a:buSzPts val="1200"/>
              <a:buFont typeface="Calibri"/>
              <a:buNone/>
            </a:pPr>
            <a:r>
              <a:rPr lang="en-GB" dirty="0"/>
              <a:t>I would like to get all of you involved. </a:t>
            </a:r>
          </a:p>
          <a:p>
            <a:pPr marL="0" lvl="0" indent="0" algn="l" rtl="0">
              <a:spcBef>
                <a:spcPts val="0"/>
              </a:spcBef>
              <a:spcAft>
                <a:spcPts val="0"/>
              </a:spcAft>
              <a:buClr>
                <a:schemeClr val="dk1"/>
              </a:buClr>
              <a:buSzPts val="1200"/>
              <a:buFont typeface="Calibri"/>
              <a:buNone/>
            </a:pPr>
            <a:endParaRPr lang="en-GB" dirty="0"/>
          </a:p>
          <a:p>
            <a:pPr marL="0" lvl="0" indent="0" algn="l" rtl="0">
              <a:spcBef>
                <a:spcPts val="0"/>
              </a:spcBef>
              <a:spcAft>
                <a:spcPts val="0"/>
              </a:spcAft>
              <a:buClr>
                <a:schemeClr val="dk1"/>
              </a:buClr>
              <a:buSzPts val="1200"/>
              <a:buFont typeface="Calibri"/>
              <a:buNone/>
            </a:pPr>
            <a:r>
              <a:rPr lang="en-GB" dirty="0"/>
              <a:t>I will ask each of you to introduce yourself and then read a paragraph.</a:t>
            </a:r>
          </a:p>
          <a:p>
            <a:pPr marL="0" lvl="0" indent="0" algn="l" rtl="0">
              <a:spcBef>
                <a:spcPts val="0"/>
              </a:spcBef>
              <a:spcAft>
                <a:spcPts val="0"/>
              </a:spcAft>
              <a:buClr>
                <a:schemeClr val="dk1"/>
              </a:buClr>
              <a:buSzPts val="1200"/>
              <a:buFont typeface="Calibri"/>
              <a:buNone/>
            </a:pPr>
            <a:r>
              <a:rPr lang="en-GB" dirty="0"/>
              <a:t>We will go in order of the room.</a:t>
            </a:r>
          </a:p>
          <a:p>
            <a:pPr marL="0" lvl="0" indent="0" algn="l" rtl="0">
              <a:spcBef>
                <a:spcPts val="0"/>
              </a:spcBef>
              <a:spcAft>
                <a:spcPts val="0"/>
              </a:spcAft>
              <a:buClr>
                <a:schemeClr val="dk1"/>
              </a:buClr>
              <a:buSzPts val="1200"/>
              <a:buFont typeface="Calibri"/>
              <a:buNone/>
            </a:pPr>
            <a:endParaRPr lang="en-GB" dirty="0"/>
          </a:p>
          <a:p>
            <a:pPr marL="0" lvl="0" indent="0" algn="l" rtl="0">
              <a:spcBef>
                <a:spcPts val="0"/>
              </a:spcBef>
              <a:spcAft>
                <a:spcPts val="0"/>
              </a:spcAft>
              <a:buClr>
                <a:schemeClr val="dk1"/>
              </a:buClr>
              <a:buSzPts val="1200"/>
              <a:buFont typeface="Calibri"/>
              <a:buNone/>
            </a:pPr>
            <a:r>
              <a:rPr lang="en-GB" dirty="0"/>
              <a:t>So before you begin, if you could please say your name, your age and where you are from.</a:t>
            </a:r>
            <a:endParaRPr dirty="0"/>
          </a:p>
        </p:txBody>
      </p:sp>
      <p:sp>
        <p:nvSpPr>
          <p:cNvPr id="174" name="Google Shape;174;gdd27230959_2_8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chemeClr val="dk1"/>
              </a:buClr>
              <a:buSzPts val="1200"/>
              <a:buFont typeface="Calibri"/>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159618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457760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extLst>
      <p:ext uri="{BB962C8B-B14F-4D97-AF65-F5344CB8AC3E}">
        <p14:creationId xmlns:p14="http://schemas.microsoft.com/office/powerpoint/2010/main" val="944171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extLst>
      <p:ext uri="{BB962C8B-B14F-4D97-AF65-F5344CB8AC3E}">
        <p14:creationId xmlns:p14="http://schemas.microsoft.com/office/powerpoint/2010/main" val="16997753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33720424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extLst>
      <p:ext uri="{BB962C8B-B14F-4D97-AF65-F5344CB8AC3E}">
        <p14:creationId xmlns:p14="http://schemas.microsoft.com/office/powerpoint/2010/main" val="1601694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40291191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1574843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lang="en-GB"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1873892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6" name="Google Shape;856;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57" name="Google Shape;857;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367220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094463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extLst>
      <p:ext uri="{BB962C8B-B14F-4D97-AF65-F5344CB8AC3E}">
        <p14:creationId xmlns:p14="http://schemas.microsoft.com/office/powerpoint/2010/main" val="3291870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extLst>
      <p:ext uri="{BB962C8B-B14F-4D97-AF65-F5344CB8AC3E}">
        <p14:creationId xmlns:p14="http://schemas.microsoft.com/office/powerpoint/2010/main" val="31030560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3588448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15477763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extLst>
      <p:ext uri="{BB962C8B-B14F-4D97-AF65-F5344CB8AC3E}">
        <p14:creationId xmlns:p14="http://schemas.microsoft.com/office/powerpoint/2010/main" val="26755673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r>
              <a:rPr lang="en-GB" b="1" i="0" dirty="0">
                <a:effectLst/>
                <a:latin typeface="Helvetica" pitchFamily="2" charset="0"/>
              </a:rPr>
              <a:t>Timetable</a:t>
            </a:r>
          </a:p>
          <a:p>
            <a:r>
              <a:rPr lang="en-GB" b="0" dirty="0">
                <a:effectLst/>
                <a:latin typeface="Helvetica" pitchFamily="2" charset="0"/>
              </a:rPr>
              <a:t>3.5 hours x 12 days + 2 hours x 1 day = 44 hours</a:t>
            </a:r>
          </a:p>
          <a:p>
            <a:r>
              <a:rPr lang="en-GB" b="0" dirty="0">
                <a:effectLst/>
                <a:latin typeface="Helvetica" pitchFamily="2" charset="0"/>
              </a:rPr>
              <a:t>30 core topics, 9 specialist topics, 3.5 field trip, 0.5 course survey, 1 intro</a:t>
            </a:r>
          </a:p>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d27230959_2_9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1" name="Google Shape;181;gdd27230959_2_9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2" name="Google Shape;182;gdd27230959_2_9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2994785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595959"/>
              </a:buClr>
              <a:buSzPts val="3200"/>
              <a:buNone/>
              <a:defRPr>
                <a:solidFill>
                  <a:srgbClr val="595959"/>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b="0" i="0" u="none" strike="noStrike" cap="none">
                <a:solidFill>
                  <a:schemeClr val="dk1"/>
                </a:solidFill>
                <a:latin typeface="Calibri"/>
                <a:ea typeface="Calibri"/>
                <a:cs typeface="Calibri"/>
                <a:sym typeface="Calibri"/>
              </a:defRPr>
            </a:lvl1pPr>
            <a:lvl2pPr marL="0" marR="0" lvl="1" indent="0" algn="l" rtl="0">
              <a:spcBef>
                <a:spcPts val="0"/>
              </a:spcBef>
              <a:buNone/>
              <a:defRPr sz="1800" b="0" i="0" u="none" strike="noStrike" cap="none">
                <a:solidFill>
                  <a:schemeClr val="dk1"/>
                </a:solidFill>
                <a:latin typeface="Calibri"/>
                <a:ea typeface="Calibri"/>
                <a:cs typeface="Calibri"/>
                <a:sym typeface="Calibri"/>
              </a:defRPr>
            </a:lvl2pPr>
            <a:lvl3pPr marL="0" marR="0" lvl="2" indent="0" algn="l" rtl="0">
              <a:spcBef>
                <a:spcPts val="0"/>
              </a:spcBef>
              <a:buNone/>
              <a:defRPr sz="1800" b="0" i="0" u="none" strike="noStrike" cap="none">
                <a:solidFill>
                  <a:schemeClr val="dk1"/>
                </a:solidFill>
                <a:latin typeface="Calibri"/>
                <a:ea typeface="Calibri"/>
                <a:cs typeface="Calibri"/>
                <a:sym typeface="Calibri"/>
              </a:defRPr>
            </a:lvl3pPr>
            <a:lvl4pPr marL="0" marR="0" lvl="3" indent="0" algn="l" rtl="0">
              <a:spcBef>
                <a:spcPts val="0"/>
              </a:spcBef>
              <a:buNone/>
              <a:defRPr sz="1800" b="0" i="0" u="none" strike="noStrike" cap="none">
                <a:solidFill>
                  <a:schemeClr val="dk1"/>
                </a:solidFill>
                <a:latin typeface="Calibri"/>
                <a:ea typeface="Calibri"/>
                <a:cs typeface="Calibri"/>
                <a:sym typeface="Calibri"/>
              </a:defRPr>
            </a:lvl4pPr>
            <a:lvl5pPr marL="0" marR="0" lvl="4" indent="0" algn="l" rtl="0">
              <a:spcBef>
                <a:spcPts val="0"/>
              </a:spcBef>
              <a:buNone/>
              <a:defRPr sz="1800" b="0" i="0" u="none" strike="noStrike" cap="none">
                <a:solidFill>
                  <a:schemeClr val="dk1"/>
                </a:solidFill>
                <a:latin typeface="Calibri"/>
                <a:ea typeface="Calibri"/>
                <a:cs typeface="Calibri"/>
                <a:sym typeface="Calibri"/>
              </a:defRPr>
            </a:lvl5pPr>
            <a:lvl6pPr marL="0" marR="0" lvl="5" indent="0" algn="l" rtl="0">
              <a:spcBef>
                <a:spcPts val="0"/>
              </a:spcBef>
              <a:buNone/>
              <a:defRPr sz="1800" b="0" i="0" u="none" strike="noStrike" cap="none">
                <a:solidFill>
                  <a:schemeClr val="dk1"/>
                </a:solidFill>
                <a:latin typeface="Calibri"/>
                <a:ea typeface="Calibri"/>
                <a:cs typeface="Calibri"/>
                <a:sym typeface="Calibri"/>
              </a:defRPr>
            </a:lvl6pPr>
            <a:lvl7pPr marL="0" marR="0" lvl="6" indent="0" algn="l" rtl="0">
              <a:spcBef>
                <a:spcPts val="0"/>
              </a:spcBef>
              <a:buNone/>
              <a:defRPr sz="1800" b="0" i="0" u="none" strike="noStrike" cap="none">
                <a:solidFill>
                  <a:schemeClr val="dk1"/>
                </a:solidFill>
                <a:latin typeface="Calibri"/>
                <a:ea typeface="Calibri"/>
                <a:cs typeface="Calibri"/>
                <a:sym typeface="Calibri"/>
              </a:defRPr>
            </a:lvl7pPr>
            <a:lvl8pPr marL="0" marR="0" lvl="7" indent="0" algn="l" rtl="0">
              <a:spcBef>
                <a:spcPts val="0"/>
              </a:spcBef>
              <a:buNone/>
              <a:defRPr sz="1800" b="0" i="0" u="none" strike="noStrike" cap="none">
                <a:solidFill>
                  <a:schemeClr val="dk1"/>
                </a:solidFill>
                <a:latin typeface="Calibri"/>
                <a:ea typeface="Calibri"/>
                <a:cs typeface="Calibri"/>
                <a:sym typeface="Calibri"/>
              </a:defRPr>
            </a:lvl8pPr>
            <a:lvl9pPr marL="0" marR="0" lvl="8" indent="0" algn="l" rtl="0">
              <a:spcBef>
                <a:spcPts val="0"/>
              </a:spcBef>
              <a:buNone/>
              <a:defRPr sz="1800" b="0" i="0" u="none" strike="noStrike" cap="none">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2" name="Google Shape;82;p13"/>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3" name="Google Shape;83;p1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4"/>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9" name="Google Shape;89;p1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6_Coffee Break">
  <p:cSld name="6_Coffee Break">
    <p:spTree>
      <p:nvGrpSpPr>
        <p:cNvPr id="1" name="Shape 21"/>
        <p:cNvGrpSpPr/>
        <p:nvPr/>
      </p:nvGrpSpPr>
      <p:grpSpPr>
        <a:xfrm>
          <a:off x="0" y="0"/>
          <a:ext cx="0" cy="0"/>
          <a:chOff x="0" y="0"/>
          <a:chExt cx="0" cy="0"/>
        </a:xfrm>
      </p:grpSpPr>
      <p:sp>
        <p:nvSpPr>
          <p:cNvPr id="22" name="Google Shape;22;p3"/>
          <p:cNvSpPr>
            <a:spLocks noGrp="1"/>
          </p:cNvSpPr>
          <p:nvPr>
            <p:ph type="pic" idx="2"/>
          </p:nvPr>
        </p:nvSpPr>
        <p:spPr>
          <a:xfrm>
            <a:off x="0" y="0"/>
            <a:ext cx="9144000" cy="4133850"/>
          </a:xfrm>
          <a:prstGeom prst="rect">
            <a:avLst/>
          </a:prstGeom>
          <a:noFill/>
          <a:ln>
            <a:noFill/>
          </a:ln>
        </p:spPr>
        <p:txBody>
          <a:bodyPr spcFirstLastPara="1" wrap="square" lIns="91425" tIns="45700" rIns="91425" bIns="45700" anchor="t" anchorCtr="0">
            <a:noAutofit/>
          </a:bodyPr>
          <a:lstStyle>
            <a:lvl1pPr marR="0" lvl="0" algn="l" rtl="0">
              <a:spcBef>
                <a:spcPts val="240"/>
              </a:spcBef>
              <a:spcAft>
                <a:spcPts val="0"/>
              </a:spcAft>
              <a:buClr>
                <a:schemeClr val="lt2"/>
              </a:buClr>
              <a:buSzPts val="1200"/>
              <a:buFont typeface="Arial"/>
              <a:buNone/>
              <a:defRPr sz="1200" b="0" i="0" u="none" strike="noStrike" cap="none">
                <a:solidFill>
                  <a:schemeClr val="lt2"/>
                </a:solidFill>
                <a:latin typeface="Calibri"/>
                <a:ea typeface="Calibri"/>
                <a:cs typeface="Calibri"/>
                <a:sym typeface="Calibri"/>
              </a:defRPr>
            </a:lvl1pPr>
            <a:lvl2pPr marR="0" lvl="1"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3" name="Google Shape;23;p3"/>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24" name="Google Shape;24;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Full Screen Image">
  <p:cSld name="Full Screen Image">
    <p:spTree>
      <p:nvGrpSpPr>
        <p:cNvPr id="1" name="Shape 25"/>
        <p:cNvGrpSpPr/>
        <p:nvPr/>
      </p:nvGrpSpPr>
      <p:grpSpPr>
        <a:xfrm>
          <a:off x="0" y="0"/>
          <a:ext cx="0" cy="0"/>
          <a:chOff x="0" y="0"/>
          <a:chExt cx="0" cy="0"/>
        </a:xfrm>
      </p:grpSpPr>
      <p:sp>
        <p:nvSpPr>
          <p:cNvPr id="26" name="Google Shape;26;p4"/>
          <p:cNvSpPr>
            <a:spLocks noGrp="1"/>
          </p:cNvSpPr>
          <p:nvPr>
            <p:ph type="pic" idx="2"/>
          </p:nvPr>
        </p:nvSpPr>
        <p:spPr>
          <a:xfrm>
            <a:off x="0" y="0"/>
            <a:ext cx="9144000" cy="6858000"/>
          </a:xfrm>
          <a:prstGeom prst="rect">
            <a:avLst/>
          </a:prstGeom>
          <a:noFill/>
          <a:ln>
            <a:noFill/>
          </a:ln>
        </p:spPr>
        <p:txBody>
          <a:bodyPr spcFirstLastPara="1" wrap="square" lIns="91425" tIns="45700" rIns="91425" bIns="45700" anchor="ctr" anchorCtr="0">
            <a:noAutofit/>
          </a:bodyPr>
          <a:lstStyle>
            <a:lvl1pPr marR="0" lvl="0" algn="ctr" rtl="0">
              <a:spcBef>
                <a:spcPts val="240"/>
              </a:spcBef>
              <a:spcAft>
                <a:spcPts val="0"/>
              </a:spcAft>
              <a:buClr>
                <a:srgbClr val="BFBFBF"/>
              </a:buClr>
              <a:buSzPts val="1200"/>
              <a:buFont typeface="Arial"/>
              <a:buNone/>
              <a:defRPr sz="1200" b="0" i="0" u="none" strike="noStrike" cap="none">
                <a:solidFill>
                  <a:srgbClr val="BFBFBF"/>
                </a:solidFill>
                <a:latin typeface="Open Sans"/>
                <a:ea typeface="Open Sans"/>
                <a:cs typeface="Open Sans"/>
                <a:sym typeface="Open Sans"/>
              </a:defRPr>
            </a:lvl1pPr>
            <a:lvl2pPr marR="0" lvl="1"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
        <p:nvSpPr>
          <p:cNvPr id="28" name="Google Shape;28;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rgbClr val="0F243E"/>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8" name="Google Shape;38;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FFFF"/>
              </a:buClr>
              <a:buSzPts val="2800"/>
              <a:buChar char="•"/>
              <a:defRPr sz="2800">
                <a:solidFill>
                  <a:srgbClr val="FFFFFF"/>
                </a:solidFill>
              </a:defRPr>
            </a:lvl1pPr>
            <a:lvl2pPr marL="914400" lvl="1" indent="-381000" algn="l">
              <a:spcBef>
                <a:spcPts val="480"/>
              </a:spcBef>
              <a:spcAft>
                <a:spcPts val="0"/>
              </a:spcAft>
              <a:buClr>
                <a:srgbClr val="FFFFFF"/>
              </a:buClr>
              <a:buSzPts val="2400"/>
              <a:buChar char="–"/>
              <a:defRPr sz="2400">
                <a:solidFill>
                  <a:srgbClr val="FFFFFF"/>
                </a:solidFill>
              </a:defRPr>
            </a:lvl2pPr>
            <a:lvl3pPr marL="1371600" lvl="2" indent="-355600" algn="l">
              <a:spcBef>
                <a:spcPts val="400"/>
              </a:spcBef>
              <a:spcAft>
                <a:spcPts val="0"/>
              </a:spcAft>
              <a:buClr>
                <a:srgbClr val="FFFFFF"/>
              </a:buClr>
              <a:buSzPts val="2000"/>
              <a:buChar char="•"/>
              <a:defRPr sz="2000">
                <a:solidFill>
                  <a:srgbClr val="FFFFFF"/>
                </a:solidFill>
              </a:defRPr>
            </a:lvl3pPr>
            <a:lvl4pPr marL="1828800" lvl="3" indent="-342900" algn="l">
              <a:spcBef>
                <a:spcPts val="360"/>
              </a:spcBef>
              <a:spcAft>
                <a:spcPts val="0"/>
              </a:spcAft>
              <a:buClr>
                <a:srgbClr val="FFFFFF"/>
              </a:buClr>
              <a:buSzPts val="1800"/>
              <a:buChar char="–"/>
              <a:defRPr sz="1800">
                <a:solidFill>
                  <a:srgbClr val="FFFFFF"/>
                </a:solidFill>
              </a:defRPr>
            </a:lvl4pPr>
            <a:lvl5pPr marL="2286000" lvl="4" indent="-342900" algn="l">
              <a:spcBef>
                <a:spcPts val="360"/>
              </a:spcBef>
              <a:spcAft>
                <a:spcPts val="0"/>
              </a:spcAft>
              <a:buClr>
                <a:srgbClr val="FFFFFF"/>
              </a:buClr>
              <a:buSzPts val="1800"/>
              <a:buChar char="»"/>
              <a:defRPr sz="1800">
                <a:solidFill>
                  <a:srgbClr val="FFFFFF"/>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4" name="Google Shape;44;p7"/>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rgbClr val="FFFFFF"/>
              </a:buClr>
              <a:buSzPts val="2800"/>
              <a:buChar char="•"/>
              <a:defRPr sz="2800">
                <a:solidFill>
                  <a:srgbClr val="FFFFFF"/>
                </a:solidFill>
              </a:defRPr>
            </a:lvl1pPr>
            <a:lvl2pPr marL="914400" lvl="1" indent="-381000" algn="l">
              <a:spcBef>
                <a:spcPts val="480"/>
              </a:spcBef>
              <a:spcAft>
                <a:spcPts val="0"/>
              </a:spcAft>
              <a:buClr>
                <a:srgbClr val="FFFFFF"/>
              </a:buClr>
              <a:buSzPts val="2400"/>
              <a:buChar char="–"/>
              <a:defRPr sz="2400">
                <a:solidFill>
                  <a:srgbClr val="FFFFFF"/>
                </a:solidFill>
              </a:defRPr>
            </a:lvl2pPr>
            <a:lvl3pPr marL="1371600" lvl="2" indent="-355600" algn="l">
              <a:spcBef>
                <a:spcPts val="400"/>
              </a:spcBef>
              <a:spcAft>
                <a:spcPts val="0"/>
              </a:spcAft>
              <a:buClr>
                <a:srgbClr val="FFFFFF"/>
              </a:buClr>
              <a:buSzPts val="2000"/>
              <a:buChar char="•"/>
              <a:defRPr sz="2000">
                <a:solidFill>
                  <a:srgbClr val="FFFFFF"/>
                </a:solidFill>
              </a:defRPr>
            </a:lvl3pPr>
            <a:lvl4pPr marL="1828800" lvl="3" indent="-342900" algn="l">
              <a:spcBef>
                <a:spcPts val="360"/>
              </a:spcBef>
              <a:spcAft>
                <a:spcPts val="0"/>
              </a:spcAft>
              <a:buClr>
                <a:srgbClr val="FFFFFF"/>
              </a:buClr>
              <a:buSzPts val="1800"/>
              <a:buChar char="–"/>
              <a:defRPr sz="1800">
                <a:solidFill>
                  <a:srgbClr val="FFFFFF"/>
                </a:solidFill>
              </a:defRPr>
            </a:lvl4pPr>
            <a:lvl5pPr marL="2286000" lvl="4" indent="-342900" algn="l">
              <a:spcBef>
                <a:spcPts val="360"/>
              </a:spcBef>
              <a:spcAft>
                <a:spcPts val="0"/>
              </a:spcAft>
              <a:buClr>
                <a:srgbClr val="FFFFFF"/>
              </a:buClr>
              <a:buSzPts val="1800"/>
              <a:buChar char="»"/>
              <a:defRPr sz="1800">
                <a:solidFill>
                  <a:srgbClr val="FFFFFF"/>
                </a:solidFill>
              </a:defRPr>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5" name="Google Shape;45;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0" name="Google Shape;50;p8"/>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1" name="Google Shape;51;p8"/>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2" name="Google Shape;52;p8"/>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53" name="Google Shape;53;p8"/>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4" name="Google Shape;54;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rgbClr val="0F243E"/>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9" name="Google Shape;59;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11"/>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0F243E"/>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1"/>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9" name="Google Shape;69;p11"/>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0" name="Google Shape;70;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2"/>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rgbClr val="0F243E"/>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2"/>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6" name="Google Shape;76;p12"/>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t" anchorCtr="0">
            <a:noAutofit/>
          </a:bodyPr>
          <a:lstStyle>
            <a:lvl1pPr marL="0" marR="0" lvl="0" indent="0" algn="l" rtl="0">
              <a:spcBef>
                <a:spcPts val="0"/>
              </a:spcBef>
              <a:buNone/>
              <a:defRPr sz="1800">
                <a:solidFill>
                  <a:schemeClr val="dk1"/>
                </a:solidFill>
                <a:latin typeface="Calibri"/>
                <a:ea typeface="Calibri"/>
                <a:cs typeface="Calibri"/>
                <a:sym typeface="Calibri"/>
              </a:defRPr>
            </a:lvl1pPr>
            <a:lvl2pPr marL="0" marR="0" lvl="1" indent="0" algn="l" rtl="0">
              <a:spcBef>
                <a:spcPts val="0"/>
              </a:spcBef>
              <a:buNone/>
              <a:defRPr sz="1800">
                <a:solidFill>
                  <a:schemeClr val="dk1"/>
                </a:solidFill>
                <a:latin typeface="Calibri"/>
                <a:ea typeface="Calibri"/>
                <a:cs typeface="Calibri"/>
                <a:sym typeface="Calibri"/>
              </a:defRPr>
            </a:lvl2pPr>
            <a:lvl3pPr marL="0" marR="0" lvl="2" indent="0" algn="l" rtl="0">
              <a:spcBef>
                <a:spcPts val="0"/>
              </a:spcBef>
              <a:buNone/>
              <a:defRPr sz="1800">
                <a:solidFill>
                  <a:schemeClr val="dk1"/>
                </a:solidFill>
                <a:latin typeface="Calibri"/>
                <a:ea typeface="Calibri"/>
                <a:cs typeface="Calibri"/>
                <a:sym typeface="Calibri"/>
              </a:defRPr>
            </a:lvl3pPr>
            <a:lvl4pPr marL="0" marR="0" lvl="3" indent="0" algn="l" rtl="0">
              <a:spcBef>
                <a:spcPts val="0"/>
              </a:spcBef>
              <a:buNone/>
              <a:defRPr sz="1800">
                <a:solidFill>
                  <a:schemeClr val="dk1"/>
                </a:solidFill>
                <a:latin typeface="Calibri"/>
                <a:ea typeface="Calibri"/>
                <a:cs typeface="Calibri"/>
                <a:sym typeface="Calibri"/>
              </a:defRPr>
            </a:lvl4pPr>
            <a:lvl5pPr marL="0" marR="0" lvl="4" indent="0" algn="l" rtl="0">
              <a:spcBef>
                <a:spcPts val="0"/>
              </a:spcBef>
              <a:buNone/>
              <a:defRPr sz="1800">
                <a:solidFill>
                  <a:schemeClr val="dk1"/>
                </a:solidFill>
                <a:latin typeface="Calibri"/>
                <a:ea typeface="Calibri"/>
                <a:cs typeface="Calibri"/>
                <a:sym typeface="Calibri"/>
              </a:defRPr>
            </a:lvl5pPr>
            <a:lvl6pPr marL="0" marR="0" lvl="5" indent="0" algn="l" rtl="0">
              <a:spcBef>
                <a:spcPts val="0"/>
              </a:spcBef>
              <a:buNone/>
              <a:defRPr sz="1800">
                <a:solidFill>
                  <a:schemeClr val="dk1"/>
                </a:solidFill>
                <a:latin typeface="Calibri"/>
                <a:ea typeface="Calibri"/>
                <a:cs typeface="Calibri"/>
                <a:sym typeface="Calibri"/>
              </a:defRPr>
            </a:lvl6pPr>
            <a:lvl7pPr marL="0" marR="0" lvl="6" indent="0" algn="l" rtl="0">
              <a:spcBef>
                <a:spcPts val="0"/>
              </a:spcBef>
              <a:buNone/>
              <a:defRPr sz="1800">
                <a:solidFill>
                  <a:schemeClr val="dk1"/>
                </a:solidFill>
                <a:latin typeface="Calibri"/>
                <a:ea typeface="Calibri"/>
                <a:cs typeface="Calibri"/>
                <a:sym typeface="Calibri"/>
              </a:defRPr>
            </a:lvl7pPr>
            <a:lvl8pPr marL="0" marR="0" lvl="7" indent="0" algn="l" rtl="0">
              <a:spcBef>
                <a:spcPts val="0"/>
              </a:spcBef>
              <a:buNone/>
              <a:defRPr sz="1800">
                <a:solidFill>
                  <a:schemeClr val="dk1"/>
                </a:solidFill>
                <a:latin typeface="Calibri"/>
                <a:ea typeface="Calibri"/>
                <a:cs typeface="Calibri"/>
                <a:sym typeface="Calibri"/>
              </a:defRPr>
            </a:lvl8pPr>
            <a:lvl9pPr marL="0" marR="0" lvl="8" indent="0" algn="l" rtl="0">
              <a:spcBef>
                <a:spcPts val="0"/>
              </a:spcBef>
              <a:buNone/>
              <a:defRPr sz="1800">
                <a:solidFill>
                  <a:schemeClr val="dk1"/>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mt="15000"/>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rgbClr val="0F243E"/>
              </a:buClr>
              <a:buSzPts val="4400"/>
              <a:buFont typeface="Calibri"/>
              <a:buNone/>
              <a:defRPr sz="4400" b="0" i="0" u="none" strike="noStrike" cap="none">
                <a:solidFill>
                  <a:srgbClr val="0F243E"/>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pic>
        <p:nvPicPr>
          <p:cNvPr id="14" name="Google Shape;14;p1" descr="Oxmedica_transparent.png"/>
          <p:cNvPicPr preferRelativeResize="0"/>
          <p:nvPr/>
        </p:nvPicPr>
        <p:blipFill rotWithShape="1">
          <a:blip r:embed="rId14">
            <a:alphaModFix/>
          </a:blip>
          <a:srcRect/>
          <a:stretch/>
        </p:blipFill>
        <p:spPr>
          <a:xfrm>
            <a:off x="8068476" y="6356350"/>
            <a:ext cx="618324" cy="35576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pic>
        <p:nvPicPr>
          <p:cNvPr id="176" name="Google Shape;176;p28"/>
          <p:cNvPicPr preferRelativeResize="0"/>
          <p:nvPr/>
        </p:nvPicPr>
        <p:blipFill rotWithShape="1">
          <a:blip r:embed="rId3">
            <a:alphaModFix/>
          </a:blip>
          <a:srcRect/>
          <a:stretch/>
        </p:blipFill>
        <p:spPr>
          <a:xfrm>
            <a:off x="0" y="-1"/>
            <a:ext cx="9144000" cy="5917369"/>
          </a:xfrm>
          <a:prstGeom prst="rect">
            <a:avLst/>
          </a:prstGeom>
          <a:noFill/>
          <a:ln>
            <a:noFill/>
          </a:ln>
        </p:spPr>
      </p:pic>
      <p:sp>
        <p:nvSpPr>
          <p:cNvPr id="177" name="Google Shape;177;p28"/>
          <p:cNvSpPr txBox="1"/>
          <p:nvPr/>
        </p:nvSpPr>
        <p:spPr>
          <a:xfrm>
            <a:off x="2031812" y="5383724"/>
            <a:ext cx="5080376" cy="1067288"/>
          </a:xfrm>
          <a:prstGeom prst="rect">
            <a:avLst/>
          </a:prstGeom>
          <a:solidFill>
            <a:srgbClr val="A5A5A5">
              <a:alpha val="29411"/>
            </a:srgbClr>
          </a:solid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lt1"/>
              </a:buClr>
              <a:buSzPts val="2800"/>
              <a:buFont typeface="Calibri"/>
              <a:buNone/>
            </a:pPr>
            <a:r>
              <a:rPr lang="en-US" sz="2800" b="1" dirty="0">
                <a:solidFill>
                  <a:schemeClr val="lt1"/>
                </a:solidFill>
                <a:latin typeface="Raleway" panose="020B0003030101060003" pitchFamily="34" charset="0"/>
                <a:ea typeface="Calibri"/>
                <a:cs typeface="Calibri"/>
                <a:sym typeface="Calibri"/>
              </a:rPr>
              <a:t>Welcome!</a:t>
            </a:r>
          </a:p>
          <a:p>
            <a:pPr marL="0" marR="0" lvl="0" indent="0" algn="ctr" rtl="0">
              <a:spcBef>
                <a:spcPts val="0"/>
              </a:spcBef>
              <a:spcAft>
                <a:spcPts val="0"/>
              </a:spcAft>
              <a:buClr>
                <a:schemeClr val="lt1"/>
              </a:buClr>
              <a:buSzPts val="2800"/>
              <a:buFont typeface="Calibri"/>
              <a:buNone/>
            </a:pPr>
            <a:endParaRPr lang="en-US" sz="2800" b="1" dirty="0">
              <a:solidFill>
                <a:schemeClr val="lt1"/>
              </a:solidFill>
              <a:latin typeface="Raleway" panose="020B0003030101060003" pitchFamily="34" charset="0"/>
              <a:ea typeface="Calibri"/>
              <a:cs typeface="Calibri"/>
              <a:sym typeface="Calibri"/>
            </a:endParaRPr>
          </a:p>
          <a:p>
            <a:pPr marL="0" marR="0" lvl="0" indent="0" algn="ctr" rtl="0">
              <a:spcBef>
                <a:spcPts val="0"/>
              </a:spcBef>
              <a:spcAft>
                <a:spcPts val="0"/>
              </a:spcAft>
              <a:buClr>
                <a:schemeClr val="lt1"/>
              </a:buClr>
              <a:buSzPts val="2800"/>
              <a:buFont typeface="Calibri"/>
              <a:buNone/>
            </a:pPr>
            <a:endParaRPr sz="2800" b="1" dirty="0">
              <a:solidFill>
                <a:schemeClr val="lt1"/>
              </a:solidFill>
              <a:latin typeface="Calibri"/>
              <a:ea typeface="Calibri"/>
              <a:cs typeface="Calibri"/>
              <a:sym typeface="Calibri"/>
            </a:endParaRPr>
          </a:p>
        </p:txBody>
      </p:sp>
      <p:sp>
        <p:nvSpPr>
          <p:cNvPr id="178" name="Google Shape;178;p28"/>
          <p:cNvSpPr txBox="1">
            <a:spLocks noGrp="1"/>
          </p:cNvSpPr>
          <p:nvPr>
            <p:ph type="ftr" idx="11"/>
          </p:nvPr>
        </p:nvSpPr>
        <p:spPr>
          <a:xfrm>
            <a:off x="3124200" y="6552587"/>
            <a:ext cx="2895600" cy="2637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888888"/>
              </a:buClr>
              <a:buSzPts val="800"/>
              <a:buFont typeface="Calibri"/>
              <a:buNone/>
            </a:pPr>
            <a:r>
              <a:rPr lang="en-US" sz="800"/>
              <a:t>CONFIDENTIAL: Oxmedica Ltd. 10347756</a:t>
            </a:r>
            <a:endParaRPr sz="800"/>
          </a:p>
        </p:txBody>
      </p:sp>
      <p:pic>
        <p:nvPicPr>
          <p:cNvPr id="6" name="Picture 5" descr="A black and white logo">
            <a:extLst>
              <a:ext uri="{FF2B5EF4-FFF2-40B4-BE49-F238E27FC236}">
                <a16:creationId xmlns:a16="http://schemas.microsoft.com/office/drawing/2014/main" id="{0F9F5973-F804-3A47-05C2-297C0479BA70}"/>
              </a:ext>
            </a:extLst>
          </p:cNvPr>
          <p:cNvPicPr>
            <a:picLocks/>
          </p:cNvPicPr>
          <p:nvPr/>
        </p:nvPicPr>
        <p:blipFill rotWithShape="1">
          <a:blip r:embed="rId4"/>
          <a:srcRect l="22635"/>
          <a:stretch/>
        </p:blipFill>
        <p:spPr>
          <a:xfrm>
            <a:off x="38711" y="6180684"/>
            <a:ext cx="1821728" cy="561921"/>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Tech Summit</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677656"/>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The Tech Summit addresses the </a:t>
            </a:r>
            <a:r>
              <a:rPr lang="en-GB" b="1" dirty="0">
                <a:effectLst/>
                <a:latin typeface="Arial" panose="020B0604020202020204" pitchFamily="34" charset="0"/>
                <a:cs typeface="Arial" panose="020B0604020202020204" pitchFamily="34" charset="0"/>
              </a:rPr>
              <a:t>foremost relevant tech themes </a:t>
            </a:r>
            <a:r>
              <a:rPr lang="en-GB" dirty="0">
                <a:effectLst/>
                <a:latin typeface="Arial" panose="020B0604020202020204" pitchFamily="34" charset="0"/>
                <a:cs typeface="Arial" panose="020B0604020202020204" pitchFamily="34" charset="0"/>
              </a:rPr>
              <a:t>today: </a:t>
            </a:r>
            <a:r>
              <a:rPr lang="en-GB" b="1" dirty="0">
                <a:effectLst/>
                <a:latin typeface="Arial" panose="020B0604020202020204" pitchFamily="34" charset="0"/>
                <a:cs typeface="Arial" panose="020B0604020202020204" pitchFamily="34" charset="0"/>
              </a:rPr>
              <a:t>AI, disruptive technologies, ethics and policy-making, impact on sustainability</a:t>
            </a:r>
            <a:r>
              <a:rPr lang="en-GB" dirty="0">
                <a:effectLst/>
                <a:latin typeface="Arial" panose="020B0604020202020204" pitchFamily="34" charset="0"/>
                <a:cs typeface="Arial" panose="020B0604020202020204" pitchFamily="34" charset="0"/>
              </a:rPr>
              <a:t>, and maximum exposure to </a:t>
            </a:r>
            <a:r>
              <a:rPr lang="en-GB" b="1" dirty="0">
                <a:effectLst/>
                <a:latin typeface="Arial" panose="020B0604020202020204" pitchFamily="34" charset="0"/>
                <a:cs typeface="Arial" panose="020B0604020202020204" pitchFamily="34" charset="0"/>
              </a:rPr>
              <a:t>crucial tech issues </a:t>
            </a:r>
            <a:r>
              <a:rPr lang="en-GB" dirty="0">
                <a:effectLst/>
                <a:latin typeface="Arial" panose="020B0604020202020204" pitchFamily="34" charset="0"/>
                <a:cs typeface="Arial" panose="020B0604020202020204" pitchFamily="34" charset="0"/>
              </a:rPr>
              <a:t>in diverse fields. </a:t>
            </a:r>
          </a:p>
          <a:p>
            <a:endParaRPr lang="en-GB" dirty="0">
              <a:latin typeface="Arial" panose="020B0604020202020204" pitchFamily="34" charset="0"/>
              <a:cs typeface="Arial" panose="020B0604020202020204" pitchFamily="34" charset="0"/>
            </a:endParaRPr>
          </a:p>
          <a:p>
            <a:r>
              <a:rPr lang="en-GB" dirty="0">
                <a:effectLst/>
                <a:latin typeface="Arial" panose="020B0604020202020204" pitchFamily="34" charset="0"/>
                <a:cs typeface="Arial" panose="020B0604020202020204" pitchFamily="34" charset="0"/>
              </a:rPr>
              <a:t>As your tutor, I will deliver a talk at the Tech Summit, </a:t>
            </a:r>
            <a:r>
              <a:rPr lang="en-GB" b="1" dirty="0">
                <a:effectLst/>
                <a:latin typeface="Arial" panose="020B0604020202020204" pitchFamily="34" charset="0"/>
                <a:cs typeface="Arial" panose="020B0604020202020204" pitchFamily="34" charset="0"/>
              </a:rPr>
              <a:t>“A New Age Of Fabrication”</a:t>
            </a:r>
            <a:r>
              <a:rPr lang="en-GB" dirty="0">
                <a:effectLst/>
                <a:latin typeface="Arial" panose="020B0604020202020204" pitchFamily="34" charset="0"/>
                <a:cs typeface="Arial" panose="020B0604020202020204" pitchFamily="34" charset="0"/>
              </a:rPr>
              <a:t>. I will hope to cover 3 main topics: </a:t>
            </a:r>
            <a:r>
              <a:rPr lang="en-GB" b="1" dirty="0">
                <a:effectLst/>
                <a:latin typeface="Arial" panose="020B0604020202020204" pitchFamily="34" charset="0"/>
                <a:cs typeface="Arial" panose="020B0604020202020204" pitchFamily="34" charset="0"/>
              </a:rPr>
              <a:t>Fake News </a:t>
            </a:r>
            <a:r>
              <a:rPr lang="en-GB" dirty="0">
                <a:effectLst/>
                <a:latin typeface="Arial" panose="020B0604020202020204" pitchFamily="34" charset="0"/>
                <a:cs typeface="Arial" panose="020B0604020202020204" pitchFamily="34" charset="0"/>
              </a:rPr>
              <a:t>(how AI algorithms can generate realistic but entirely fabricated news articles and videos, influencing public opinion and potentially swaying elections), </a:t>
            </a:r>
            <a:r>
              <a:rPr lang="en-GB" b="1" dirty="0">
                <a:effectLst/>
                <a:latin typeface="Arial" panose="020B0604020202020204" pitchFamily="34" charset="0"/>
                <a:cs typeface="Arial" panose="020B0604020202020204" pitchFamily="34" charset="0"/>
              </a:rPr>
              <a:t>Echo Chambers </a:t>
            </a:r>
            <a:r>
              <a:rPr lang="en-GB" dirty="0">
                <a:effectLst/>
                <a:latin typeface="Arial" panose="020B0604020202020204" pitchFamily="34" charset="0"/>
                <a:cs typeface="Arial" panose="020B0604020202020204" pitchFamily="34" charset="0"/>
              </a:rPr>
              <a:t>(amplification of misinformation and creating polarised communities) and </a:t>
            </a:r>
            <a:r>
              <a:rPr lang="en-GB" b="1" dirty="0">
                <a:effectLst/>
                <a:latin typeface="Arial" panose="020B0604020202020204" pitchFamily="34" charset="0"/>
                <a:cs typeface="Arial" panose="020B0604020202020204" pitchFamily="34" charset="0"/>
              </a:rPr>
              <a:t>Deepfakes</a:t>
            </a:r>
            <a:r>
              <a:rPr lang="en-GB" dirty="0">
                <a:effectLst/>
                <a:latin typeface="Arial" panose="020B0604020202020204" pitchFamily="34" charset="0"/>
                <a:cs typeface="Arial" panose="020B0604020202020204" pitchFamily="34" charset="0"/>
              </a:rPr>
              <a:t> (from explicit content to professional theft sand falsified religious verdicts).</a:t>
            </a:r>
          </a:p>
          <a:p>
            <a:endParaRPr lang="en-GB" dirty="0">
              <a:effectLst/>
              <a:latin typeface="Arial" panose="020B0604020202020204" pitchFamily="34" charset="0"/>
              <a:cs typeface="Arial" panose="020B0604020202020204" pitchFamily="34" charset="0"/>
            </a:endParaRPr>
          </a:p>
          <a:p>
            <a:r>
              <a:rPr lang="en-GB" dirty="0">
                <a:effectLst/>
                <a:latin typeface="Arial" panose="020B0604020202020204" pitchFamily="34" charset="0"/>
                <a:cs typeface="Arial" panose="020B0604020202020204" pitchFamily="34" charset="0"/>
              </a:rPr>
              <a:t>The Tech Summit is on </a:t>
            </a:r>
            <a:r>
              <a:rPr lang="en-GB" b="1" dirty="0">
                <a:effectLst/>
                <a:latin typeface="Arial" panose="020B0604020202020204" pitchFamily="34" charset="0"/>
                <a:cs typeface="Arial" panose="020B0604020202020204" pitchFamily="34" charset="0"/>
              </a:rPr>
              <a:t>Saturday, July 13</a:t>
            </a:r>
            <a:r>
              <a:rPr lang="en-GB" dirty="0">
                <a:effectLst/>
                <a:latin typeface="Arial" panose="020B0604020202020204" pitchFamily="34" charset="0"/>
                <a:cs typeface="Arial" panose="020B0604020202020204" pitchFamily="34" charset="0"/>
              </a:rPr>
              <a:t>, during </a:t>
            </a:r>
            <a:r>
              <a:rPr lang="en-GB" b="1" dirty="0">
                <a:effectLst/>
                <a:latin typeface="Arial" panose="020B0604020202020204" pitchFamily="34" charset="0"/>
                <a:cs typeface="Arial" panose="020B0604020202020204" pitchFamily="34" charset="0"/>
              </a:rPr>
              <a:t>Week 2</a:t>
            </a:r>
            <a:r>
              <a:rPr lang="en-GB" dirty="0">
                <a:effectLst/>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6564833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Course Topics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pPr marL="285750" indent="-285750">
              <a:buFont typeface="Arial" panose="020B0604020202020204" pitchFamily="34" charset="0"/>
              <a:buChar char="•"/>
            </a:pPr>
            <a:r>
              <a:rPr lang="en-US" b="1" dirty="0"/>
              <a:t>Career Paths in Cybersecurity</a:t>
            </a:r>
          </a:p>
          <a:p>
            <a:pPr marL="285750" indent="-285750">
              <a:buFont typeface="Arial" panose="020B0604020202020204" pitchFamily="34" charset="0"/>
              <a:buChar char="•"/>
            </a:pPr>
            <a:r>
              <a:rPr lang="en-US" b="1" dirty="0"/>
              <a:t>Critical Cybersecurity Case Studies</a:t>
            </a:r>
          </a:p>
          <a:p>
            <a:pPr marL="285750" indent="-285750">
              <a:buFont typeface="Arial" panose="020B0604020202020204" pitchFamily="34" charset="0"/>
              <a:buChar char="•"/>
            </a:pPr>
            <a:r>
              <a:rPr lang="en-US" b="1" dirty="0"/>
              <a:t>Architecture of Computers</a:t>
            </a:r>
          </a:p>
          <a:p>
            <a:pPr marL="285750" indent="-285750">
              <a:buFont typeface="Arial" panose="020B0604020202020204" pitchFamily="34" charset="0"/>
              <a:buChar char="•"/>
            </a:pPr>
            <a:r>
              <a:rPr lang="en-US" b="1" dirty="0"/>
              <a:t>Database Systems</a:t>
            </a:r>
          </a:p>
          <a:p>
            <a:pPr marL="285750" indent="-285750">
              <a:buFont typeface="Arial" panose="020B0604020202020204" pitchFamily="34" charset="0"/>
              <a:buChar char="•"/>
            </a:pPr>
            <a:r>
              <a:rPr lang="en-US" b="1" dirty="0"/>
              <a:t>Cryptographic Techniques</a:t>
            </a:r>
          </a:p>
          <a:p>
            <a:pPr marL="285750" indent="-285750">
              <a:buFont typeface="Arial" panose="020B0604020202020204" pitchFamily="34" charset="0"/>
              <a:buChar char="•"/>
            </a:pPr>
            <a:r>
              <a:rPr lang="en-US" b="1" dirty="0"/>
              <a:t>Network Security Concepts</a:t>
            </a:r>
          </a:p>
          <a:p>
            <a:pPr marL="285750" indent="-285750">
              <a:buFont typeface="Arial" panose="020B0604020202020204" pitchFamily="34" charset="0"/>
              <a:buChar char="•"/>
            </a:pPr>
            <a:r>
              <a:rPr lang="en-US" b="1" dirty="0"/>
              <a:t>Cybersecurity Legislation and Regulation</a:t>
            </a:r>
          </a:p>
          <a:p>
            <a:pPr marL="285750" indent="-285750">
              <a:buFont typeface="Arial" panose="020B0604020202020204" pitchFamily="34" charset="0"/>
              <a:buChar char="•"/>
            </a:pPr>
            <a:r>
              <a:rPr lang="en-US" b="1" dirty="0"/>
              <a:t>Hacking and Cyber Attacks </a:t>
            </a:r>
            <a:r>
              <a:rPr lang="en-US" dirty="0"/>
              <a:t>(Cyber Attacks, Malware and Viruses, Threat-Vectors and Threat Agents)</a:t>
            </a:r>
            <a:endParaRPr lang="en-US" b="1" dirty="0"/>
          </a:p>
          <a:p>
            <a:pPr marL="285750" lvl="8" indent="-285750" algn="l">
              <a:buFont typeface="Arial" panose="020B0604020202020204" pitchFamily="34" charset="0"/>
              <a:buChar char="•"/>
            </a:pPr>
            <a:r>
              <a:rPr lang="en-US" b="1" dirty="0"/>
              <a:t>Specialist Topics </a:t>
            </a:r>
            <a:r>
              <a:rPr lang="en-US" dirty="0"/>
              <a:t>(Advanced Coding, Data Science, Artificial Intelligence)</a:t>
            </a:r>
          </a:p>
        </p:txBody>
      </p:sp>
    </p:spTree>
    <p:extLst>
      <p:ext uri="{BB962C8B-B14F-4D97-AF65-F5344CB8AC3E}">
        <p14:creationId xmlns:p14="http://schemas.microsoft.com/office/powerpoint/2010/main" val="28632534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Course Brief</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677656"/>
          </a:xfrm>
          <a:prstGeom prst="rect">
            <a:avLst/>
          </a:prstGeom>
          <a:noFill/>
        </p:spPr>
        <p:txBody>
          <a:bodyPr wrap="square">
            <a:spAutoFit/>
          </a:bodyPr>
          <a:lstStyle/>
          <a:p>
            <a:r>
              <a:rPr lang="en-GB" dirty="0">
                <a:effectLst/>
                <a:latin typeface="Helvetica" pitchFamily="2" charset="0"/>
              </a:rPr>
              <a:t>This course will introduce you to </a:t>
            </a:r>
            <a:r>
              <a:rPr lang="en-GB" b="1" dirty="0">
                <a:effectLst/>
                <a:latin typeface="Helvetica" pitchFamily="2" charset="0"/>
              </a:rPr>
              <a:t>fundamental components of computer scien</a:t>
            </a:r>
            <a:r>
              <a:rPr lang="en-GB" dirty="0">
                <a:effectLst/>
                <a:latin typeface="Helvetica" pitchFamily="2" charset="0"/>
              </a:rPr>
              <a:t>ce with a particular focus on </a:t>
            </a:r>
            <a:r>
              <a:rPr lang="en-GB" b="1" dirty="0">
                <a:effectLst/>
                <a:latin typeface="Helvetica" pitchFamily="2" charset="0"/>
              </a:rPr>
              <a:t>key tenets of cybersecurity and cryptography</a:t>
            </a:r>
            <a:r>
              <a:rPr lang="en-GB" dirty="0">
                <a:effectLst/>
                <a:latin typeface="Helvetica" pitchFamily="2" charset="0"/>
              </a:rPr>
              <a:t>. Students will begin by understanding the </a:t>
            </a:r>
            <a:r>
              <a:rPr lang="en-GB" b="1" dirty="0">
                <a:effectLst/>
                <a:latin typeface="Helvetica" pitchFamily="2" charset="0"/>
              </a:rPr>
              <a:t>basic language and architecture of computers</a:t>
            </a:r>
            <a:r>
              <a:rPr lang="en-GB" dirty="0">
                <a:effectLst/>
                <a:latin typeface="Helvetica" pitchFamily="2" charset="0"/>
              </a:rPr>
              <a:t>, </a:t>
            </a:r>
            <a:r>
              <a:rPr lang="en-GB" b="1" dirty="0">
                <a:effectLst/>
                <a:latin typeface="Helvetica" pitchFamily="2" charset="0"/>
              </a:rPr>
              <a:t>networks</a:t>
            </a:r>
            <a:r>
              <a:rPr lang="en-GB" dirty="0">
                <a:effectLst/>
                <a:latin typeface="Helvetica" pitchFamily="2" charset="0"/>
              </a:rPr>
              <a:t>, and </a:t>
            </a:r>
            <a:r>
              <a:rPr lang="en-GB" b="1" dirty="0">
                <a:effectLst/>
                <a:latin typeface="Helvetica" pitchFamily="2" charset="0"/>
              </a:rPr>
              <a:t>database systems </a:t>
            </a:r>
            <a:r>
              <a:rPr lang="en-GB" dirty="0">
                <a:effectLst/>
                <a:latin typeface="Helvetica" pitchFamily="2" charset="0"/>
              </a:rPr>
              <a:t>and will investigate the different possible </a:t>
            </a:r>
            <a:r>
              <a:rPr lang="en-GB" b="1" dirty="0">
                <a:effectLst/>
                <a:latin typeface="Helvetica" pitchFamily="2" charset="0"/>
              </a:rPr>
              <a:t>security threats </a:t>
            </a:r>
            <a:r>
              <a:rPr lang="en-GB" dirty="0">
                <a:effectLst/>
                <a:latin typeface="Helvetica" pitchFamily="2" charset="0"/>
              </a:rPr>
              <a:t>that computer systems confront. You will consider what value your private data might hold for organisations and how organisations might use this data in nefarious ways without seeking your permission. Students will then look at </a:t>
            </a:r>
            <a:r>
              <a:rPr lang="en-GB" b="1" dirty="0">
                <a:effectLst/>
                <a:latin typeface="Helvetica" pitchFamily="2" charset="0"/>
              </a:rPr>
              <a:t>social engineering techniques </a:t>
            </a:r>
            <a:r>
              <a:rPr lang="en-GB" dirty="0">
                <a:effectLst/>
                <a:latin typeface="Helvetica" pitchFamily="2" charset="0"/>
              </a:rPr>
              <a:t>cybercriminals use to trick users into giving away their personal data. The course then turns its attention to more common cybercrimes such as </a:t>
            </a:r>
            <a:r>
              <a:rPr lang="en-GB" b="1" dirty="0">
                <a:effectLst/>
                <a:latin typeface="Helvetica" pitchFamily="2" charset="0"/>
              </a:rPr>
              <a:t>hacking, DDoS attacks, and malware</a:t>
            </a:r>
            <a:r>
              <a:rPr lang="en-GB" dirty="0">
                <a:effectLst/>
                <a:latin typeface="Helvetica" pitchFamily="2" charset="0"/>
              </a:rPr>
              <a:t> and considers methods to protect themselves and our networks against these attacks. You will also learn the basics of cryptography and how to </a:t>
            </a:r>
            <a:r>
              <a:rPr lang="en-GB" b="1" dirty="0">
                <a:effectLst/>
                <a:latin typeface="Helvetica" pitchFamily="2" charset="0"/>
              </a:rPr>
              <a:t>encrypt and decrypt </a:t>
            </a:r>
            <a:r>
              <a:rPr lang="en-GB" dirty="0">
                <a:effectLst/>
                <a:latin typeface="Helvetica" pitchFamily="2" charset="0"/>
              </a:rPr>
              <a:t>using ancient and modern cyphering techniques. Students will undergo </a:t>
            </a:r>
            <a:r>
              <a:rPr lang="en-GB" b="1" dirty="0">
                <a:effectLst/>
                <a:latin typeface="Helvetica" pitchFamily="2" charset="0"/>
              </a:rPr>
              <a:t>regular individual/group-based class exercises </a:t>
            </a:r>
            <a:r>
              <a:rPr lang="en-GB" dirty="0">
                <a:effectLst/>
                <a:latin typeface="Helvetica" pitchFamily="2" charset="0"/>
              </a:rPr>
              <a:t>to implement their learning in various cyber threat scenarios. </a:t>
            </a:r>
          </a:p>
        </p:txBody>
      </p:sp>
    </p:spTree>
    <p:extLst>
      <p:ext uri="{BB962C8B-B14F-4D97-AF65-F5344CB8AC3E}">
        <p14:creationId xmlns:p14="http://schemas.microsoft.com/office/powerpoint/2010/main" val="106154788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Course Outcomes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After taking this course, students will be able to:</a:t>
            </a:r>
          </a:p>
          <a:p>
            <a:pPr marL="285750" indent="-285750">
              <a:buFont typeface="Arial" panose="020B0604020202020204" pitchFamily="34" charset="0"/>
              <a:buChar char="•"/>
            </a:pPr>
            <a:r>
              <a:rPr lang="en-GB" b="1" dirty="0">
                <a:effectLst/>
                <a:latin typeface="Arial" panose="020B0604020202020204" pitchFamily="34" charset="0"/>
                <a:cs typeface="Arial" panose="020B0604020202020204" pitchFamily="34" charset="0"/>
              </a:rPr>
              <a:t>Encrypt</a:t>
            </a:r>
            <a:r>
              <a:rPr lang="en-GB" dirty="0">
                <a:effectLst/>
                <a:latin typeface="Arial" panose="020B0604020202020204" pitchFamily="34" charset="0"/>
                <a:cs typeface="Arial" panose="020B0604020202020204" pitchFamily="34" charset="0"/>
              </a:rPr>
              <a:t> and </a:t>
            </a:r>
            <a:r>
              <a:rPr lang="en-GB" b="1" dirty="0">
                <a:effectLst/>
                <a:latin typeface="Arial" panose="020B0604020202020204" pitchFamily="34" charset="0"/>
                <a:cs typeface="Arial" panose="020B0604020202020204" pitchFamily="34" charset="0"/>
              </a:rPr>
              <a:t>decrypt</a:t>
            </a:r>
            <a:r>
              <a:rPr lang="en-GB" dirty="0">
                <a:effectLst/>
                <a:latin typeface="Arial" panose="020B0604020202020204" pitchFamily="34" charset="0"/>
                <a:cs typeface="Arial" panose="020B0604020202020204" pitchFamily="34" charset="0"/>
              </a:rPr>
              <a:t> messages using a </a:t>
            </a:r>
            <a:r>
              <a:rPr lang="en-GB" b="1" dirty="0">
                <a:effectLst/>
                <a:latin typeface="Arial" panose="020B0604020202020204" pitchFamily="34" charset="0"/>
                <a:cs typeface="Arial" panose="020B0604020202020204" pitchFamily="34" charset="0"/>
              </a:rPr>
              <a:t>variety of cyphering techniques</a:t>
            </a:r>
          </a:p>
          <a:p>
            <a:pPr marL="285750" indent="-285750">
              <a:buFont typeface="Arial" panose="020B0604020202020204" pitchFamily="34" charset="0"/>
              <a:buChar char="•"/>
            </a:pPr>
            <a:r>
              <a:rPr lang="en-GB" b="1" dirty="0">
                <a:effectLst/>
                <a:latin typeface="Arial" panose="020B0604020202020204" pitchFamily="34" charset="0"/>
                <a:cs typeface="Arial" panose="020B0604020202020204" pitchFamily="34" charset="0"/>
              </a:rPr>
              <a:t>Describe the basic structure of computer networks </a:t>
            </a:r>
            <a:r>
              <a:rPr lang="en-GB" dirty="0">
                <a:effectLst/>
                <a:latin typeface="Arial" panose="020B0604020202020204" pitchFamily="34" charset="0"/>
                <a:cs typeface="Arial" panose="020B0604020202020204" pitchFamily="34" charset="0"/>
              </a:rPr>
              <a:t>and the most common ways in which</a:t>
            </a:r>
          </a:p>
          <a:p>
            <a:pPr marL="285750" indent="-285750">
              <a:buFont typeface="Arial" panose="020B0604020202020204" pitchFamily="34" charset="0"/>
              <a:buChar char="•"/>
            </a:pPr>
            <a:r>
              <a:rPr lang="en-GB" dirty="0">
                <a:effectLst/>
                <a:latin typeface="Arial" panose="020B0604020202020204" pitchFamily="34" charset="0"/>
                <a:cs typeface="Arial" panose="020B0604020202020204" pitchFamily="34" charset="0"/>
              </a:rPr>
              <a:t>these networks may be attacked</a:t>
            </a:r>
          </a:p>
          <a:p>
            <a:pPr marL="285750" indent="-285750">
              <a:buFont typeface="Arial" panose="020B0604020202020204" pitchFamily="34" charset="0"/>
              <a:buChar char="•"/>
            </a:pPr>
            <a:r>
              <a:rPr lang="en-GB" b="1" dirty="0">
                <a:effectLst/>
                <a:latin typeface="Arial" panose="020B0604020202020204" pitchFamily="34" charset="0"/>
                <a:cs typeface="Arial" panose="020B0604020202020204" pitchFamily="34" charset="0"/>
              </a:rPr>
              <a:t>Code and debug simple cybersecurity software </a:t>
            </a:r>
            <a:r>
              <a:rPr lang="en-GB" dirty="0">
                <a:effectLst/>
                <a:latin typeface="Arial" panose="020B0604020202020204" pitchFamily="34" charset="0"/>
                <a:cs typeface="Arial" panose="020B0604020202020204" pitchFamily="34" charset="0"/>
              </a:rPr>
              <a:t>without assistance</a:t>
            </a:r>
          </a:p>
          <a:p>
            <a:pPr marL="285750" indent="-285750">
              <a:buFont typeface="Arial" panose="020B0604020202020204" pitchFamily="34" charset="0"/>
              <a:buChar char="•"/>
            </a:pPr>
            <a:r>
              <a:rPr lang="en-GB" dirty="0">
                <a:effectLst/>
                <a:latin typeface="Arial" panose="020B0604020202020204" pitchFamily="34" charset="0"/>
                <a:cs typeface="Arial" panose="020B0604020202020204" pitchFamily="34" charset="0"/>
              </a:rPr>
              <a:t>Understand the </a:t>
            </a:r>
            <a:r>
              <a:rPr lang="en-GB" b="1" dirty="0">
                <a:effectLst/>
                <a:latin typeface="Arial" panose="020B0604020202020204" pitchFamily="34" charset="0"/>
                <a:cs typeface="Arial" panose="020B0604020202020204" pitchFamily="34" charset="0"/>
              </a:rPr>
              <a:t>role of cybersecurity </a:t>
            </a:r>
            <a:r>
              <a:rPr lang="en-GB" dirty="0">
                <a:effectLst/>
                <a:latin typeface="Arial" panose="020B0604020202020204" pitchFamily="34" charset="0"/>
                <a:cs typeface="Arial" panose="020B0604020202020204" pitchFamily="34" charset="0"/>
              </a:rPr>
              <a:t>in business and government</a:t>
            </a:r>
          </a:p>
          <a:p>
            <a:endParaRPr lang="en-GB" dirty="0">
              <a:effectLst/>
              <a:latin typeface="Arial" panose="020B0604020202020204" pitchFamily="34" charset="0"/>
              <a:cs typeface="Arial" panose="020B0604020202020204" pitchFamily="34" charset="0"/>
            </a:endParaRPr>
          </a:p>
          <a:p>
            <a:r>
              <a:rPr lang="en-GB" dirty="0">
                <a:effectLst/>
                <a:latin typeface="Arial" panose="020B0604020202020204" pitchFamily="34" charset="0"/>
                <a:cs typeface="Arial" panose="020B0604020202020204" pitchFamily="34" charset="0"/>
              </a:rPr>
              <a:t>This course will approach computer security through a </a:t>
            </a:r>
            <a:r>
              <a:rPr lang="en-GB" b="1" dirty="0">
                <a:effectLst/>
                <a:latin typeface="Arial" panose="020B0604020202020204" pitchFamily="34" charset="0"/>
                <a:cs typeface="Arial" panose="020B0604020202020204" pitchFamily="34" charset="0"/>
              </a:rPr>
              <a:t>systems thinking lens</a:t>
            </a:r>
            <a:r>
              <a:rPr lang="en-GB" dirty="0">
                <a:effectLst/>
                <a:latin typeface="Arial" panose="020B0604020202020204" pitchFamily="34" charset="0"/>
                <a:cs typeface="Arial" panose="020B0604020202020204" pitchFamily="34" charset="0"/>
              </a:rPr>
              <a:t>. Each lesson will</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build on the previous to construct a complete understanding of how the Internet works and</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how it can be exploited.</a:t>
            </a:r>
          </a:p>
        </p:txBody>
      </p:sp>
    </p:spTree>
    <p:extLst>
      <p:ext uri="{BB962C8B-B14F-4D97-AF65-F5344CB8AC3E}">
        <p14:creationId xmlns:p14="http://schemas.microsoft.com/office/powerpoint/2010/main" val="159678410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Course Trajectory</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r>
              <a:rPr lang="en-GB" dirty="0">
                <a:effectLst/>
                <a:latin typeface="Helvetica" pitchFamily="2" charset="0"/>
              </a:rPr>
              <a:t>Cybersecurity is a discipline within computer science that </a:t>
            </a:r>
            <a:r>
              <a:rPr lang="en-GB" b="1" dirty="0">
                <a:effectLst/>
                <a:latin typeface="Helvetica" pitchFamily="2" charset="0"/>
              </a:rPr>
              <a:t>identifies weaknesses </a:t>
            </a:r>
            <a:r>
              <a:rPr lang="en-GB" dirty="0">
                <a:effectLst/>
                <a:latin typeface="Helvetica" pitchFamily="2" charset="0"/>
              </a:rPr>
              <a:t>and </a:t>
            </a:r>
            <a:r>
              <a:rPr lang="en-GB" b="1" dirty="0">
                <a:effectLst/>
                <a:latin typeface="Helvetica" pitchFamily="2" charset="0"/>
              </a:rPr>
              <a:t>develops defences for systems, networks, and programs against attacks</a:t>
            </a:r>
            <a:r>
              <a:rPr lang="en-GB" dirty="0">
                <a:effectLst/>
                <a:latin typeface="Helvetica" pitchFamily="2" charset="0"/>
              </a:rPr>
              <a:t>. The primary objective of cybersecurity specialists is to </a:t>
            </a:r>
            <a:r>
              <a:rPr lang="en-GB" b="1" dirty="0">
                <a:effectLst/>
                <a:latin typeface="Helvetica" pitchFamily="2" charset="0"/>
              </a:rPr>
              <a:t>develop technologies into robust systems </a:t>
            </a:r>
            <a:r>
              <a:rPr lang="en-GB" dirty="0">
                <a:effectLst/>
                <a:latin typeface="Helvetica" pitchFamily="2" charset="0"/>
              </a:rPr>
              <a:t>that </a:t>
            </a:r>
            <a:r>
              <a:rPr lang="en-GB" b="1" dirty="0">
                <a:effectLst/>
                <a:latin typeface="Helvetica" pitchFamily="2" charset="0"/>
              </a:rPr>
              <a:t>protect the user</a:t>
            </a:r>
            <a:r>
              <a:rPr lang="en-GB" dirty="0">
                <a:effectLst/>
                <a:latin typeface="Helvetica" pitchFamily="2" charset="0"/>
              </a:rPr>
              <a:t>. This course is designed to provide an </a:t>
            </a:r>
            <a:r>
              <a:rPr lang="en-GB" b="1" dirty="0">
                <a:effectLst/>
                <a:latin typeface="Helvetica" pitchFamily="2" charset="0"/>
              </a:rPr>
              <a:t>introduction to the discipline of cybersecurity </a:t>
            </a:r>
            <a:r>
              <a:rPr lang="en-GB" dirty="0">
                <a:effectLst/>
                <a:latin typeface="Helvetica" pitchFamily="2" charset="0"/>
              </a:rPr>
              <a:t>complimented with a </a:t>
            </a:r>
            <a:r>
              <a:rPr lang="en-GB" b="1" dirty="0">
                <a:effectLst/>
                <a:latin typeface="Helvetica" pitchFamily="2" charset="0"/>
              </a:rPr>
              <a:t>foundational understanding of computing necessary</a:t>
            </a:r>
            <a:r>
              <a:rPr lang="en-GB" dirty="0">
                <a:effectLst/>
                <a:latin typeface="Helvetica" pitchFamily="2" charset="0"/>
              </a:rPr>
              <a:t> to comprehend security deeply. </a:t>
            </a:r>
          </a:p>
          <a:p>
            <a:endParaRPr lang="en-GB" dirty="0">
              <a:latin typeface="Helvetica" pitchFamily="2" charset="0"/>
            </a:endParaRPr>
          </a:p>
          <a:p>
            <a:r>
              <a:rPr lang="en-GB" dirty="0">
                <a:effectLst/>
                <a:latin typeface="Helvetica" pitchFamily="2" charset="0"/>
              </a:rPr>
              <a:t>The course is structured to first address the components and architecture of computers such as your laptop or mobile phones. With each topic, the class will utilise an attacker mindset to execute attacks and identify vulnerabilities in technologies in order to create more robust defences. </a:t>
            </a:r>
          </a:p>
        </p:txBody>
      </p:sp>
    </p:spTree>
    <p:extLst>
      <p:ext uri="{BB962C8B-B14F-4D97-AF65-F5344CB8AC3E}">
        <p14:creationId xmlns:p14="http://schemas.microsoft.com/office/powerpoint/2010/main" val="22239591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Specialist Topics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You will have the opportunity to benefit from some of my specialisms in this course in the </a:t>
            </a:r>
            <a:r>
              <a:rPr lang="en-GB" b="1" dirty="0">
                <a:effectLst/>
                <a:latin typeface="Arial" panose="020B0604020202020204" pitchFamily="34" charset="0"/>
                <a:cs typeface="Arial" panose="020B0604020202020204" pitchFamily="34" charset="0"/>
              </a:rPr>
              <a:t>final week of the programme</a:t>
            </a:r>
            <a:r>
              <a:rPr lang="en-GB" dirty="0">
                <a:effectLst/>
                <a:latin typeface="Arial" panose="020B0604020202020204" pitchFamily="34" charset="0"/>
                <a:cs typeface="Arial" panose="020B0604020202020204" pitchFamily="34" charset="0"/>
              </a:rPr>
              <a:t>. As mentioned in my tutor information, </a:t>
            </a:r>
            <a:r>
              <a:rPr lang="en-GB" b="1" dirty="0">
                <a:effectLst/>
                <a:latin typeface="Arial" panose="020B0604020202020204" pitchFamily="34" charset="0"/>
                <a:cs typeface="Arial" panose="020B0604020202020204" pitchFamily="34" charset="0"/>
              </a:rPr>
              <a:t>my key areas are within artificial intelligence</a:t>
            </a:r>
            <a:r>
              <a:rPr lang="en-GB" dirty="0">
                <a:effectLst/>
                <a:latin typeface="Arial" panose="020B0604020202020204" pitchFamily="34" charset="0"/>
                <a:cs typeface="Arial" panose="020B0604020202020204" pitchFamily="34" charset="0"/>
              </a:rPr>
              <a:t>. Machine learning and the whole artificial intelligence field are so important that it is integral to teach students what this is and how it works so that it isn’t just a mystery. The </a:t>
            </a:r>
            <a:r>
              <a:rPr lang="en-GB" b="1" dirty="0">
                <a:effectLst/>
                <a:latin typeface="Arial" panose="020B0604020202020204" pitchFamily="34" charset="0"/>
                <a:cs typeface="Arial" panose="020B0604020202020204" pitchFamily="34" charset="0"/>
              </a:rPr>
              <a:t>applications are endless</a:t>
            </a:r>
            <a:r>
              <a:rPr lang="en-GB" dirty="0">
                <a:effectLst/>
                <a:latin typeface="Arial" panose="020B0604020202020204" pitchFamily="34" charset="0"/>
                <a:cs typeface="Arial" panose="020B0604020202020204" pitchFamily="34" charset="0"/>
              </a:rPr>
              <a:t>, and we will make sure to show how w</a:t>
            </a:r>
            <a:r>
              <a:rPr lang="en-GB" b="1" dirty="0">
                <a:effectLst/>
                <a:latin typeface="Arial" panose="020B0604020202020204" pitchFamily="34" charset="0"/>
                <a:cs typeface="Arial" panose="020B0604020202020204" pitchFamily="34" charset="0"/>
              </a:rPr>
              <a:t>e can apply ML and AI to cybersecurity and cryptography with practical examples</a:t>
            </a:r>
            <a:r>
              <a:rPr lang="en-GB" dirty="0">
                <a:effectLst/>
                <a:latin typeface="Arial" panose="020B0604020202020204" pitchFamily="34" charset="0"/>
                <a:cs typeface="Arial" panose="020B0604020202020204" pitchFamily="34" charset="0"/>
              </a:rPr>
              <a:t>. Given that </a:t>
            </a:r>
            <a:r>
              <a:rPr lang="en-GB" b="1" dirty="0">
                <a:effectLst/>
                <a:latin typeface="Arial" panose="020B0604020202020204" pitchFamily="34" charset="0"/>
                <a:cs typeface="Arial" panose="020B0604020202020204" pitchFamily="34" charset="0"/>
              </a:rPr>
              <a:t>only 9 hours of course time </a:t>
            </a:r>
            <a:r>
              <a:rPr lang="en-GB" dirty="0">
                <a:effectLst/>
                <a:latin typeface="Arial" panose="020B0604020202020204" pitchFamily="34" charset="0"/>
                <a:cs typeface="Arial" panose="020B0604020202020204" pitchFamily="34" charset="0"/>
              </a:rPr>
              <a:t>is available to teach these topics, the goal would be to </a:t>
            </a:r>
            <a:r>
              <a:rPr lang="en-GB" b="1" dirty="0">
                <a:effectLst/>
                <a:latin typeface="Arial" panose="020B0604020202020204" pitchFamily="34" charset="0"/>
                <a:cs typeface="Arial" panose="020B0604020202020204" pitchFamily="34" charset="0"/>
              </a:rPr>
              <a:t>equip students with the most practical knowledge</a:t>
            </a:r>
            <a:r>
              <a:rPr lang="en-GB" dirty="0">
                <a:effectLst/>
                <a:latin typeface="Arial" panose="020B0604020202020204" pitchFamily="34" charset="0"/>
                <a:cs typeface="Arial" panose="020B0604020202020204" pitchFamily="34" charset="0"/>
              </a:rPr>
              <a:t> and develop their skills within this limited time. Even though there are many, it is essential to discuss aspects of each so that students are aware of what exists in the real world and what is used in industry. </a:t>
            </a:r>
          </a:p>
        </p:txBody>
      </p:sp>
    </p:spTree>
    <p:extLst>
      <p:ext uri="{BB962C8B-B14F-4D97-AF65-F5344CB8AC3E}">
        <p14:creationId xmlns:p14="http://schemas.microsoft.com/office/powerpoint/2010/main" val="245697403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Specialist Topics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677656"/>
          </a:xfrm>
          <a:prstGeom prst="rect">
            <a:avLst/>
          </a:prstGeom>
          <a:noFill/>
        </p:spPr>
        <p:txBody>
          <a:bodyPr wrap="square">
            <a:spAutoFit/>
          </a:bodyPr>
          <a:lstStyle/>
          <a:p>
            <a:r>
              <a:rPr lang="en-GB" i="1" dirty="0">
                <a:latin typeface="Helvetica" pitchFamily="2" charset="0"/>
              </a:rPr>
              <a:t>Y</a:t>
            </a:r>
            <a:r>
              <a:rPr lang="en-GB" i="1" dirty="0">
                <a:effectLst/>
                <a:latin typeface="Helvetica" pitchFamily="2" charset="0"/>
              </a:rPr>
              <a:t>ou will work for roughly 75 minutes daily on a final project of about 4 or 5 students. You</a:t>
            </a:r>
            <a:r>
              <a:rPr lang="en-GB" dirty="0">
                <a:latin typeface="Helvetica" pitchFamily="2" charset="0"/>
              </a:rPr>
              <a:t> </a:t>
            </a:r>
            <a:r>
              <a:rPr lang="en-GB" i="1" dirty="0">
                <a:effectLst/>
                <a:latin typeface="Helvetica" pitchFamily="2" charset="0"/>
              </a:rPr>
              <a:t>will be paired up with students from the Mechanical Engineering course.</a:t>
            </a:r>
            <a:r>
              <a:rPr lang="en-GB" dirty="0">
                <a:latin typeface="Helvetica" pitchFamily="2" charset="0"/>
              </a:rPr>
              <a:t> </a:t>
            </a:r>
            <a:r>
              <a:rPr lang="en-GB" i="1" dirty="0">
                <a:effectLst/>
                <a:latin typeface="Helvetica" pitchFamily="2" charset="0"/>
              </a:rPr>
              <a:t>You will be designing a secure, sustainable power grid. </a:t>
            </a:r>
          </a:p>
          <a:p>
            <a:endParaRPr lang="en-GB" i="1" dirty="0">
              <a:effectLst/>
              <a:latin typeface="Helvetica" pitchFamily="2" charset="0"/>
            </a:endParaRPr>
          </a:p>
          <a:p>
            <a:r>
              <a:rPr lang="en-GB" b="1" dirty="0">
                <a:effectLst/>
                <a:latin typeface="Helvetica" pitchFamily="2" charset="0"/>
              </a:rPr>
              <a:t>STEM group project: Designing a secure sustainable power grid</a:t>
            </a:r>
            <a:r>
              <a:rPr lang="en-GB" dirty="0">
                <a:effectLst/>
                <a:latin typeface="Helvetica" pitchFamily="2" charset="0"/>
              </a:rPr>
              <a:t>. This project will involve two core aspects: </a:t>
            </a:r>
            <a:r>
              <a:rPr lang="en-GB" b="1" dirty="0">
                <a:effectLst/>
                <a:latin typeface="Helvetica" pitchFamily="2" charset="0"/>
              </a:rPr>
              <a:t>designing a sustainable power grid using renewable energy sources </a:t>
            </a:r>
            <a:r>
              <a:rPr lang="en-GB" dirty="0">
                <a:effectLst/>
                <a:latin typeface="Helvetica" pitchFamily="2" charset="0"/>
              </a:rPr>
              <a:t>and a relevant, </a:t>
            </a:r>
            <a:r>
              <a:rPr lang="en-GB" b="1" dirty="0">
                <a:effectLst/>
                <a:latin typeface="Helvetica" pitchFamily="2" charset="0"/>
              </a:rPr>
              <a:t>robust cybersecurity framework</a:t>
            </a:r>
            <a:r>
              <a:rPr lang="en-GB" dirty="0">
                <a:effectLst/>
                <a:latin typeface="Helvetica" pitchFamily="2" charset="0"/>
              </a:rPr>
              <a:t>. The cybersecurity aspect will consider </a:t>
            </a:r>
            <a:r>
              <a:rPr lang="en-GB" b="1" dirty="0">
                <a:effectLst/>
                <a:latin typeface="Helvetica" pitchFamily="2" charset="0"/>
              </a:rPr>
              <a:t>secure communication channels</a:t>
            </a:r>
            <a:r>
              <a:rPr lang="en-GB" dirty="0">
                <a:effectLst/>
                <a:latin typeface="Helvetica" pitchFamily="2" charset="0"/>
              </a:rPr>
              <a:t>, </a:t>
            </a:r>
            <a:r>
              <a:rPr lang="en-GB" b="1" dirty="0">
                <a:effectLst/>
                <a:latin typeface="Helvetica" pitchFamily="2" charset="0"/>
              </a:rPr>
              <a:t>encryption of data transmissions</a:t>
            </a:r>
            <a:r>
              <a:rPr lang="en-GB" dirty="0">
                <a:effectLst/>
                <a:latin typeface="Helvetica" pitchFamily="2" charset="0"/>
              </a:rPr>
              <a:t>, and </a:t>
            </a:r>
            <a:r>
              <a:rPr lang="en-GB" b="1" dirty="0">
                <a:effectLst/>
                <a:latin typeface="Helvetica" pitchFamily="2" charset="0"/>
              </a:rPr>
              <a:t>authentication protocols</a:t>
            </a:r>
            <a:r>
              <a:rPr lang="en-GB" dirty="0">
                <a:effectLst/>
                <a:latin typeface="Helvetica" pitchFamily="2" charset="0"/>
              </a:rPr>
              <a:t> for grid access and control. The engineering aspect will focus on </a:t>
            </a:r>
            <a:r>
              <a:rPr lang="en-GB" b="1" dirty="0">
                <a:effectLst/>
                <a:latin typeface="Helvetica" pitchFamily="2" charset="0"/>
              </a:rPr>
              <a:t>creating a sustainable energy source</a:t>
            </a:r>
            <a:r>
              <a:rPr lang="en-GB" dirty="0">
                <a:effectLst/>
                <a:latin typeface="Helvetica" pitchFamily="2" charset="0"/>
              </a:rPr>
              <a:t> that could be developed </a:t>
            </a:r>
            <a:r>
              <a:rPr lang="en-GB" b="1" dirty="0">
                <a:effectLst/>
                <a:latin typeface="Helvetica" pitchFamily="2" charset="0"/>
              </a:rPr>
              <a:t>within Saudi Arabia</a:t>
            </a:r>
            <a:r>
              <a:rPr lang="en-GB" dirty="0">
                <a:effectLst/>
                <a:latin typeface="Helvetica" pitchFamily="2" charset="0"/>
              </a:rPr>
              <a:t>. It will consider the process of collecting, storing, and converting energy to electricity, but </a:t>
            </a:r>
            <a:r>
              <a:rPr lang="en-GB" b="1" dirty="0">
                <a:effectLst/>
                <a:latin typeface="Helvetica" pitchFamily="2" charset="0"/>
              </a:rPr>
              <a:t>mainly transportation </a:t>
            </a:r>
            <a:r>
              <a:rPr lang="en-GB" dirty="0">
                <a:effectLst/>
                <a:latin typeface="Helvetica" pitchFamily="2" charset="0"/>
              </a:rPr>
              <a:t>of the energy, thinking about the </a:t>
            </a:r>
            <a:r>
              <a:rPr lang="en-GB" b="1" dirty="0">
                <a:effectLst/>
                <a:latin typeface="Helvetica" pitchFamily="2" charset="0"/>
              </a:rPr>
              <a:t>required physical infrastructure</a:t>
            </a:r>
            <a:r>
              <a:rPr lang="en-GB" dirty="0">
                <a:effectLst/>
                <a:latin typeface="Helvetica" pitchFamily="2" charset="0"/>
              </a:rPr>
              <a:t>. </a:t>
            </a:r>
          </a:p>
        </p:txBody>
      </p:sp>
    </p:spTree>
    <p:extLst>
      <p:ext uri="{BB962C8B-B14F-4D97-AF65-F5344CB8AC3E}">
        <p14:creationId xmlns:p14="http://schemas.microsoft.com/office/powerpoint/2010/main" val="283666650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Specialist Topics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r>
              <a:rPr lang="en-GB" dirty="0">
                <a:effectLst/>
                <a:latin typeface="Helvetica" pitchFamily="2" charset="0"/>
              </a:rPr>
              <a:t>Certain aspects need to be considered, such as </a:t>
            </a:r>
            <a:r>
              <a:rPr lang="en-GB" b="1" dirty="0">
                <a:effectLst/>
                <a:latin typeface="Helvetica" pitchFamily="2" charset="0"/>
              </a:rPr>
              <a:t>what happens in the case of an actual attack </a:t>
            </a:r>
            <a:r>
              <a:rPr lang="en-GB" dirty="0">
                <a:effectLst/>
                <a:latin typeface="Helvetica" pitchFamily="2" charset="0"/>
              </a:rPr>
              <a:t>and what</a:t>
            </a:r>
            <a:r>
              <a:rPr lang="en-GB" b="1" dirty="0">
                <a:effectLst/>
                <a:latin typeface="Helvetica" pitchFamily="2" charset="0"/>
              </a:rPr>
              <a:t> fail-safes </a:t>
            </a:r>
            <a:r>
              <a:rPr lang="en-GB" dirty="0">
                <a:effectLst/>
                <a:latin typeface="Helvetica" pitchFamily="2" charset="0"/>
              </a:rPr>
              <a:t>are in place, </a:t>
            </a:r>
            <a:r>
              <a:rPr lang="en-GB" b="1" dirty="0">
                <a:effectLst/>
                <a:latin typeface="Helvetica" pitchFamily="2" charset="0"/>
              </a:rPr>
              <a:t>energy-specific issues </a:t>
            </a:r>
            <a:r>
              <a:rPr lang="en-GB" dirty="0">
                <a:effectLst/>
                <a:latin typeface="Helvetica" pitchFamily="2" charset="0"/>
              </a:rPr>
              <a:t>such as solar only working during clear day-time or safety and economic challenges for nuclear power plants, geographical locations, challenges with integration into any existing electrical grid and political challenges. </a:t>
            </a:r>
          </a:p>
          <a:p>
            <a:endParaRPr lang="en-GB" dirty="0">
              <a:latin typeface="Helvetica" pitchFamily="2" charset="0"/>
            </a:endParaRPr>
          </a:p>
          <a:p>
            <a:r>
              <a:rPr lang="en-GB" dirty="0">
                <a:effectLst/>
                <a:latin typeface="Helvetica" pitchFamily="2" charset="0"/>
              </a:rPr>
              <a:t>Also, </a:t>
            </a:r>
            <a:r>
              <a:rPr lang="en-GB" b="1" dirty="0">
                <a:effectLst/>
                <a:latin typeface="Helvetica" pitchFamily="2" charset="0"/>
              </a:rPr>
              <a:t>evaluate if a distributed power grid is better than a single large power plant </a:t>
            </a:r>
            <a:r>
              <a:rPr lang="en-GB" dirty="0">
                <a:effectLst/>
                <a:latin typeface="Helvetica" pitchFamily="2" charset="0"/>
              </a:rPr>
              <a:t>(a grid generally has more redundancy, but the probability of a successful attack increases due to the increased connections in the notebooks and with a larger number of physical locations). This project will be interesting for the students as it </a:t>
            </a:r>
            <a:r>
              <a:rPr lang="en-GB" b="1" dirty="0">
                <a:effectLst/>
                <a:latin typeface="Helvetica" pitchFamily="2" charset="0"/>
              </a:rPr>
              <a:t>combines both disciplines </a:t>
            </a:r>
            <a:r>
              <a:rPr lang="en-GB" dirty="0">
                <a:effectLst/>
                <a:latin typeface="Helvetica" pitchFamily="2" charset="0"/>
              </a:rPr>
              <a:t>in an extremely relevant field, constituting various principles and ideas from both courses. </a:t>
            </a:r>
          </a:p>
        </p:txBody>
      </p:sp>
    </p:spTree>
    <p:extLst>
      <p:ext uri="{BB962C8B-B14F-4D97-AF65-F5344CB8AC3E}">
        <p14:creationId xmlns:p14="http://schemas.microsoft.com/office/powerpoint/2010/main" val="315128327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Specialist Topics</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246769"/>
          </a:xfrm>
          <a:prstGeom prst="rect">
            <a:avLst/>
          </a:prstGeom>
          <a:noFill/>
        </p:spPr>
        <p:txBody>
          <a:bodyPr wrap="square">
            <a:spAutoFit/>
          </a:bodyPr>
          <a:lstStyle/>
          <a:p>
            <a:r>
              <a:rPr lang="en-GB" dirty="0">
                <a:effectLst/>
                <a:latin typeface="Helvetica" pitchFamily="2" charset="0"/>
              </a:rPr>
              <a:t>The main deliverables and forms of assessment will be a </a:t>
            </a:r>
            <a:r>
              <a:rPr lang="en-GB" b="1" dirty="0">
                <a:effectLst/>
                <a:latin typeface="Helvetica" pitchFamily="2" charset="0"/>
              </a:rPr>
              <a:t>4-page report </a:t>
            </a:r>
            <a:r>
              <a:rPr lang="en-GB" dirty="0">
                <a:effectLst/>
                <a:latin typeface="Helvetica" pitchFamily="2" charset="0"/>
              </a:rPr>
              <a:t>(50%, based on application of technical knowledge, relevance to the real-world, novelty and innovation, organisation and clarity), a set of slides (25%, based on clarity, conciseness, use of media and diagrams) and the physical presentation (25%, based on delivery and communication skills, time-management and answering questions). </a:t>
            </a:r>
          </a:p>
          <a:p>
            <a:endParaRPr lang="en-GB" dirty="0">
              <a:effectLst/>
              <a:latin typeface="Helvetica" pitchFamily="2" charset="0"/>
            </a:endParaRPr>
          </a:p>
          <a:p>
            <a:r>
              <a:rPr lang="en-GB" i="1" dirty="0">
                <a:effectLst/>
                <a:latin typeface="Helvetica" pitchFamily="2" charset="0"/>
              </a:rPr>
              <a:t>Remember that the final product must have a </a:t>
            </a:r>
            <a:r>
              <a:rPr lang="en-GB" b="1" i="1" dirty="0">
                <a:effectLst/>
                <a:latin typeface="Helvetica" pitchFamily="2" charset="0"/>
              </a:rPr>
              <a:t>strong oral component </a:t>
            </a:r>
            <a:r>
              <a:rPr lang="en-GB" i="1" dirty="0">
                <a:effectLst/>
                <a:latin typeface="Helvetica" pitchFamily="2" charset="0"/>
              </a:rPr>
              <a:t>with </a:t>
            </a:r>
            <a:r>
              <a:rPr lang="en-GB" b="1" i="1" dirty="0">
                <a:effectLst/>
                <a:latin typeface="Helvetica" pitchFamily="2" charset="0"/>
              </a:rPr>
              <a:t>visual aids </a:t>
            </a:r>
            <a:r>
              <a:rPr lang="en-GB" i="1" dirty="0">
                <a:effectLst/>
                <a:latin typeface="Helvetica" pitchFamily="2" charset="0"/>
              </a:rPr>
              <a:t>(pitch,</a:t>
            </a:r>
            <a:r>
              <a:rPr lang="en-GB" i="0" dirty="0">
                <a:effectLst/>
                <a:latin typeface="Helvetica" pitchFamily="2" charset="0"/>
              </a:rPr>
              <a:t> </a:t>
            </a:r>
            <a:r>
              <a:rPr lang="en-GB" i="1" dirty="0">
                <a:effectLst/>
                <a:latin typeface="Helvetica" pitchFamily="2" charset="0"/>
              </a:rPr>
              <a:t>proposal, presentation, …) with a </a:t>
            </a:r>
            <a:r>
              <a:rPr lang="en-GB" b="1" i="1" dirty="0">
                <a:effectLst/>
                <a:latin typeface="Helvetica" pitchFamily="2" charset="0"/>
              </a:rPr>
              <a:t>maximum time limit of 10 minutes per group</a:t>
            </a:r>
            <a:r>
              <a:rPr lang="en-GB" i="1" dirty="0">
                <a:effectLst/>
                <a:latin typeface="Helvetica" pitchFamily="2" charset="0"/>
              </a:rPr>
              <a:t>. We will have</a:t>
            </a:r>
            <a:r>
              <a:rPr lang="en-GB" i="0" dirty="0">
                <a:effectLst/>
                <a:latin typeface="Helvetica" pitchFamily="2" charset="0"/>
              </a:rPr>
              <a:t> </a:t>
            </a:r>
            <a:r>
              <a:rPr lang="en-GB" b="1" i="1" dirty="0">
                <a:effectLst/>
                <a:latin typeface="Helvetica" pitchFamily="2" charset="0"/>
              </a:rPr>
              <a:t>combined in-class group project presentations </a:t>
            </a:r>
            <a:r>
              <a:rPr lang="en-GB" i="1" dirty="0">
                <a:effectLst/>
                <a:latin typeface="Helvetica" pitchFamily="2" charset="0"/>
              </a:rPr>
              <a:t>on </a:t>
            </a:r>
            <a:r>
              <a:rPr lang="en-GB" b="1" i="1" dirty="0">
                <a:effectLst/>
                <a:latin typeface="Helvetica" pitchFamily="2" charset="0"/>
              </a:rPr>
              <a:t>16 July</a:t>
            </a:r>
            <a:r>
              <a:rPr lang="en-GB" i="1" dirty="0">
                <a:effectLst/>
                <a:latin typeface="Helvetica" pitchFamily="2" charset="0"/>
              </a:rPr>
              <a:t>, and then the </a:t>
            </a:r>
            <a:r>
              <a:rPr lang="en-GB" b="1" i="1" dirty="0">
                <a:effectLst/>
                <a:latin typeface="Helvetica" pitchFamily="2" charset="0"/>
              </a:rPr>
              <a:t>best groups </a:t>
            </a:r>
            <a:r>
              <a:rPr lang="en-GB" i="1" dirty="0">
                <a:effectLst/>
                <a:latin typeface="Helvetica" pitchFamily="2" charset="0"/>
              </a:rPr>
              <a:t>from </a:t>
            </a:r>
            <a:r>
              <a:rPr lang="en-GB" b="1" i="1" dirty="0">
                <a:effectLst/>
                <a:latin typeface="Helvetica" pitchFamily="2" charset="0"/>
              </a:rPr>
              <a:t>all</a:t>
            </a:r>
            <a:r>
              <a:rPr lang="en-GB" b="1" i="0" dirty="0">
                <a:effectLst/>
                <a:latin typeface="Helvetica" pitchFamily="2" charset="0"/>
              </a:rPr>
              <a:t> </a:t>
            </a:r>
            <a:r>
              <a:rPr lang="en-GB" b="1" i="1" dirty="0">
                <a:effectLst/>
                <a:latin typeface="Helvetica" pitchFamily="2" charset="0"/>
              </a:rPr>
              <a:t>courses </a:t>
            </a:r>
            <a:r>
              <a:rPr lang="en-GB" i="1" dirty="0">
                <a:effectLst/>
                <a:latin typeface="Helvetica" pitchFamily="2" charset="0"/>
              </a:rPr>
              <a:t>(just 1 group for our course) will showcase their projects on </a:t>
            </a:r>
            <a:r>
              <a:rPr lang="en-GB" b="1" i="1" dirty="0">
                <a:effectLst/>
                <a:latin typeface="Helvetica" pitchFamily="2" charset="0"/>
              </a:rPr>
              <a:t>17 July</a:t>
            </a:r>
            <a:r>
              <a:rPr lang="en-GB" i="1" dirty="0">
                <a:effectLst/>
                <a:latin typeface="Helvetica" pitchFamily="2" charset="0"/>
              </a:rPr>
              <a:t>.</a:t>
            </a:r>
            <a:endParaRPr lang="en-GB" dirty="0">
              <a:effectLst/>
              <a:latin typeface="Helvetica" pitchFamily="2" charset="0"/>
            </a:endParaRPr>
          </a:p>
        </p:txBody>
      </p:sp>
    </p:spTree>
    <p:extLst>
      <p:ext uri="{BB962C8B-B14F-4D97-AF65-F5344CB8AC3E}">
        <p14:creationId xmlns:p14="http://schemas.microsoft.com/office/powerpoint/2010/main" val="2668959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pic>
        <p:nvPicPr>
          <p:cNvPr id="859" name="Google Shape;859;p58"/>
          <p:cNvPicPr preferRelativeResize="0">
            <a:picLocks noGrp="1"/>
          </p:cNvPicPr>
          <p:nvPr>
            <p:ph type="pic" idx="2"/>
          </p:nvPr>
        </p:nvPicPr>
        <p:blipFill rotWithShape="1">
          <a:blip r:embed="rId3">
            <a:alphaModFix/>
          </a:blip>
          <a:srcRect t="12541" b="12540"/>
          <a:stretch/>
        </p:blipFill>
        <p:spPr>
          <a:xfrm>
            <a:off x="0" y="0"/>
            <a:ext cx="9144000" cy="6858000"/>
          </a:xfrm>
          <a:prstGeom prst="rect">
            <a:avLst/>
          </a:prstGeom>
          <a:noFill/>
          <a:ln>
            <a:noFill/>
          </a:ln>
        </p:spPr>
      </p:pic>
      <p:sp>
        <p:nvSpPr>
          <p:cNvPr id="860" name="Google Shape;860;p58"/>
          <p:cNvSpPr/>
          <p:nvPr/>
        </p:nvSpPr>
        <p:spPr>
          <a:xfrm>
            <a:off x="789485" y="1"/>
            <a:ext cx="8543053" cy="6858000"/>
          </a:xfrm>
          <a:custGeom>
            <a:avLst/>
            <a:gdLst/>
            <a:ahLst/>
            <a:cxnLst/>
            <a:rect l="l" t="t" r="r" b="b"/>
            <a:pathLst>
              <a:path w="14587355" h="13716001" extrusionOk="0">
                <a:moveTo>
                  <a:pt x="0" y="0"/>
                </a:moveTo>
                <a:lnTo>
                  <a:pt x="7459443" y="0"/>
                </a:lnTo>
                <a:lnTo>
                  <a:pt x="7460431" y="1829"/>
                </a:lnTo>
                <a:cubicBezTo>
                  <a:pt x="8358476" y="1663771"/>
                  <a:pt x="10212506" y="5094875"/>
                  <a:pt x="14040180" y="12178445"/>
                </a:cubicBezTo>
                <a:cubicBezTo>
                  <a:pt x="14304489" y="12668879"/>
                  <a:pt x="14484469" y="13182902"/>
                  <a:pt x="14585292" y="13703721"/>
                </a:cubicBezTo>
                <a:lnTo>
                  <a:pt x="14587355" y="13716001"/>
                </a:lnTo>
                <a:lnTo>
                  <a:pt x="2607178" y="13716001"/>
                </a:lnTo>
                <a:lnTo>
                  <a:pt x="2596120" y="13695537"/>
                </a:lnTo>
                <a:cubicBezTo>
                  <a:pt x="1977289" y="12550316"/>
                  <a:pt x="1162243" y="11041976"/>
                  <a:pt x="88768" y="9055381"/>
                </a:cubicBezTo>
                <a:lnTo>
                  <a:pt x="0" y="8891105"/>
                </a:lnTo>
                <a:lnTo>
                  <a:pt x="0" y="0"/>
                </a:lnTo>
                <a:close/>
              </a:path>
            </a:pathLst>
          </a:custGeom>
          <a:solidFill>
            <a:schemeClr val="lt1">
              <a:alpha val="51764"/>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861" name="Google Shape;861;p58"/>
          <p:cNvSpPr/>
          <p:nvPr/>
        </p:nvSpPr>
        <p:spPr>
          <a:xfrm>
            <a:off x="350292" y="1"/>
            <a:ext cx="8793707" cy="6858000"/>
          </a:xfrm>
          <a:custGeom>
            <a:avLst/>
            <a:gdLst/>
            <a:ahLst/>
            <a:cxnLst/>
            <a:rect l="l" t="t" r="r" b="b"/>
            <a:pathLst>
              <a:path w="14587355" h="13716001" extrusionOk="0">
                <a:moveTo>
                  <a:pt x="0" y="0"/>
                </a:moveTo>
                <a:lnTo>
                  <a:pt x="7459443" y="0"/>
                </a:lnTo>
                <a:lnTo>
                  <a:pt x="7460431" y="1829"/>
                </a:lnTo>
                <a:cubicBezTo>
                  <a:pt x="8358476" y="1663771"/>
                  <a:pt x="10212506" y="5094875"/>
                  <a:pt x="14040180" y="12178445"/>
                </a:cubicBezTo>
                <a:cubicBezTo>
                  <a:pt x="14304489" y="12668879"/>
                  <a:pt x="14484469" y="13182902"/>
                  <a:pt x="14585292" y="13703721"/>
                </a:cubicBezTo>
                <a:lnTo>
                  <a:pt x="14587355" y="13716001"/>
                </a:lnTo>
                <a:lnTo>
                  <a:pt x="2607178" y="13716001"/>
                </a:lnTo>
                <a:lnTo>
                  <a:pt x="2596120" y="13695537"/>
                </a:lnTo>
                <a:cubicBezTo>
                  <a:pt x="1977289" y="12550316"/>
                  <a:pt x="1162243" y="11041976"/>
                  <a:pt x="88768" y="9055381"/>
                </a:cubicBezTo>
                <a:lnTo>
                  <a:pt x="0" y="8891105"/>
                </a:lnTo>
                <a:lnTo>
                  <a:pt x="0" y="0"/>
                </a:lnTo>
                <a:close/>
              </a:path>
            </a:pathLst>
          </a:custGeom>
          <a:gradFill>
            <a:gsLst>
              <a:gs pos="0">
                <a:srgbClr val="00B0F0"/>
              </a:gs>
              <a:gs pos="85000">
                <a:srgbClr val="283E8D"/>
              </a:gs>
              <a:gs pos="100000">
                <a:srgbClr val="283E8D"/>
              </a:gs>
            </a:gsLst>
            <a:lin ang="13800001" scaled="0"/>
          </a:gradFill>
          <a:ln>
            <a:noFill/>
          </a:ln>
          <a:effectLst>
            <a:outerShdw blurRad="406400" dist="190500" algn="l"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862" name="Google Shape;862;p58"/>
          <p:cNvSpPr/>
          <p:nvPr/>
        </p:nvSpPr>
        <p:spPr>
          <a:xfrm>
            <a:off x="-1" y="0"/>
            <a:ext cx="9023161" cy="6857999"/>
          </a:xfrm>
          <a:custGeom>
            <a:avLst/>
            <a:gdLst/>
            <a:ahLst/>
            <a:cxnLst/>
            <a:rect l="l" t="t" r="r" b="b"/>
            <a:pathLst>
              <a:path w="14587355" h="13716001" extrusionOk="0">
                <a:moveTo>
                  <a:pt x="0" y="0"/>
                </a:moveTo>
                <a:lnTo>
                  <a:pt x="7459443" y="0"/>
                </a:lnTo>
                <a:lnTo>
                  <a:pt x="7460431" y="1829"/>
                </a:lnTo>
                <a:cubicBezTo>
                  <a:pt x="8358476" y="1663771"/>
                  <a:pt x="10212506" y="5094875"/>
                  <a:pt x="14040180" y="12178445"/>
                </a:cubicBezTo>
                <a:cubicBezTo>
                  <a:pt x="14304489" y="12668879"/>
                  <a:pt x="14484469" y="13182902"/>
                  <a:pt x="14585292" y="13703721"/>
                </a:cubicBezTo>
                <a:lnTo>
                  <a:pt x="14587355" y="13716001"/>
                </a:lnTo>
                <a:lnTo>
                  <a:pt x="2607178" y="13716001"/>
                </a:lnTo>
                <a:lnTo>
                  <a:pt x="2596120" y="13695537"/>
                </a:lnTo>
                <a:cubicBezTo>
                  <a:pt x="1977289" y="12550316"/>
                  <a:pt x="1162243" y="11041976"/>
                  <a:pt x="88768" y="9055381"/>
                </a:cubicBezTo>
                <a:lnTo>
                  <a:pt x="0" y="8891105"/>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lang="nl-BE" sz="675" dirty="0">
              <a:solidFill>
                <a:schemeClr val="lt1"/>
              </a:solidFill>
              <a:latin typeface="Calibri"/>
              <a:ea typeface="Calibri"/>
              <a:cs typeface="Calibri"/>
              <a:sym typeface="Calibri"/>
            </a:endParaRPr>
          </a:p>
        </p:txBody>
      </p:sp>
      <p:sp>
        <p:nvSpPr>
          <p:cNvPr id="863" name="Google Shape;863;p58"/>
          <p:cNvSpPr/>
          <p:nvPr/>
        </p:nvSpPr>
        <p:spPr>
          <a:xfrm>
            <a:off x="343042" y="278552"/>
            <a:ext cx="344079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000" dirty="0">
                <a:solidFill>
                  <a:schemeClr val="dk1"/>
                </a:solidFill>
                <a:latin typeface="Raleway ExtraBold" panose="020B0903030101060003" pitchFamily="34" charset="0"/>
                <a:ea typeface="Calibri"/>
                <a:cs typeface="Calibri"/>
                <a:sym typeface="Calibri"/>
              </a:rPr>
              <a:t>Assessment</a:t>
            </a:r>
            <a:endParaRPr sz="4000" dirty="0">
              <a:latin typeface="Raleway ExtraBold" panose="020B0903030101060003" pitchFamily="34" charset="0"/>
            </a:endParaRPr>
          </a:p>
        </p:txBody>
      </p:sp>
      <p:grpSp>
        <p:nvGrpSpPr>
          <p:cNvPr id="865" name="Google Shape;865;p58"/>
          <p:cNvGrpSpPr/>
          <p:nvPr/>
        </p:nvGrpSpPr>
        <p:grpSpPr>
          <a:xfrm rot="5400000">
            <a:off x="1687913" y="-264042"/>
            <a:ext cx="72700" cy="2576864"/>
            <a:chOff x="16081378" y="5835651"/>
            <a:chExt cx="58738" cy="2036763"/>
          </a:xfrm>
        </p:grpSpPr>
        <p:sp>
          <p:nvSpPr>
            <p:cNvPr id="866" name="Google Shape;866;p58"/>
            <p:cNvSpPr/>
            <p:nvPr/>
          </p:nvSpPr>
          <p:spPr>
            <a:xfrm>
              <a:off x="16098841" y="5835651"/>
              <a:ext cx="23813" cy="2222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67" name="Google Shape;867;p58"/>
            <p:cNvSpPr/>
            <p:nvPr/>
          </p:nvSpPr>
          <p:spPr>
            <a:xfrm>
              <a:off x="16103603" y="5915026"/>
              <a:ext cx="14288"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68" name="Google Shape;868;p58"/>
            <p:cNvSpPr/>
            <p:nvPr/>
          </p:nvSpPr>
          <p:spPr>
            <a:xfrm>
              <a:off x="16103603" y="5989639"/>
              <a:ext cx="14288"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69" name="Google Shape;869;p58"/>
            <p:cNvSpPr/>
            <p:nvPr/>
          </p:nvSpPr>
          <p:spPr>
            <a:xfrm>
              <a:off x="16103603" y="6065839"/>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0" name="Google Shape;870;p58"/>
            <p:cNvSpPr/>
            <p:nvPr/>
          </p:nvSpPr>
          <p:spPr>
            <a:xfrm>
              <a:off x="16103603" y="6140451"/>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1" name="Google Shape;871;p58"/>
            <p:cNvSpPr/>
            <p:nvPr/>
          </p:nvSpPr>
          <p:spPr>
            <a:xfrm>
              <a:off x="16098841" y="6211889"/>
              <a:ext cx="23813"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2" name="Google Shape;872;p58"/>
            <p:cNvSpPr/>
            <p:nvPr/>
          </p:nvSpPr>
          <p:spPr>
            <a:xfrm>
              <a:off x="16084553" y="6261101"/>
              <a:ext cx="52388" cy="4762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3" name="Google Shape;873;p58"/>
            <p:cNvSpPr/>
            <p:nvPr/>
          </p:nvSpPr>
          <p:spPr>
            <a:xfrm>
              <a:off x="16092491" y="6346826"/>
              <a:ext cx="36513" cy="3810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4" name="Google Shape;874;p58"/>
            <p:cNvSpPr/>
            <p:nvPr/>
          </p:nvSpPr>
          <p:spPr>
            <a:xfrm>
              <a:off x="16103603" y="6437314"/>
              <a:ext cx="14288"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5" name="Google Shape;875;p58"/>
            <p:cNvSpPr/>
            <p:nvPr/>
          </p:nvSpPr>
          <p:spPr>
            <a:xfrm>
              <a:off x="16103603" y="6516689"/>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6" name="Google Shape;876;p58"/>
            <p:cNvSpPr/>
            <p:nvPr/>
          </p:nvSpPr>
          <p:spPr>
            <a:xfrm>
              <a:off x="16106778" y="6591301"/>
              <a:ext cx="7938" cy="1111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7" name="Google Shape;877;p58"/>
            <p:cNvSpPr/>
            <p:nvPr/>
          </p:nvSpPr>
          <p:spPr>
            <a:xfrm>
              <a:off x="16106778" y="6665914"/>
              <a:ext cx="7938" cy="1111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8" name="Google Shape;878;p58"/>
            <p:cNvSpPr/>
            <p:nvPr/>
          </p:nvSpPr>
          <p:spPr>
            <a:xfrm>
              <a:off x="16103603" y="6742114"/>
              <a:ext cx="14288" cy="1111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79" name="Google Shape;879;p58"/>
            <p:cNvSpPr/>
            <p:nvPr/>
          </p:nvSpPr>
          <p:spPr>
            <a:xfrm>
              <a:off x="16084553" y="6783389"/>
              <a:ext cx="52388" cy="4762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0" name="Google Shape;880;p58"/>
            <p:cNvSpPr/>
            <p:nvPr/>
          </p:nvSpPr>
          <p:spPr>
            <a:xfrm>
              <a:off x="16092491" y="6872289"/>
              <a:ext cx="36513" cy="3492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1" name="Google Shape;881;p58"/>
            <p:cNvSpPr/>
            <p:nvPr/>
          </p:nvSpPr>
          <p:spPr>
            <a:xfrm>
              <a:off x="16103603" y="6959602"/>
              <a:ext cx="14288"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2" name="Google Shape;882;p58"/>
            <p:cNvSpPr/>
            <p:nvPr/>
          </p:nvSpPr>
          <p:spPr>
            <a:xfrm>
              <a:off x="16103603" y="7038977"/>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3" name="Google Shape;883;p58"/>
            <p:cNvSpPr/>
            <p:nvPr/>
          </p:nvSpPr>
          <p:spPr>
            <a:xfrm>
              <a:off x="16103603" y="7113589"/>
              <a:ext cx="14288" cy="1111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4" name="Google Shape;884;p58"/>
            <p:cNvSpPr/>
            <p:nvPr/>
          </p:nvSpPr>
          <p:spPr>
            <a:xfrm>
              <a:off x="16103603" y="7188202"/>
              <a:ext cx="14288" cy="1111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5" name="Google Shape;885;p58"/>
            <p:cNvSpPr/>
            <p:nvPr/>
          </p:nvSpPr>
          <p:spPr>
            <a:xfrm>
              <a:off x="16103603" y="7259639"/>
              <a:ext cx="14288" cy="1587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6" name="Google Shape;886;p58"/>
            <p:cNvSpPr/>
            <p:nvPr/>
          </p:nvSpPr>
          <p:spPr>
            <a:xfrm>
              <a:off x="16098841" y="7331077"/>
              <a:ext cx="23813" cy="1905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7" name="Google Shape;887;p58"/>
            <p:cNvSpPr/>
            <p:nvPr/>
          </p:nvSpPr>
          <p:spPr>
            <a:xfrm>
              <a:off x="16098841" y="7399339"/>
              <a:ext cx="23813" cy="25400"/>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8" name="Google Shape;888;p58"/>
            <p:cNvSpPr/>
            <p:nvPr/>
          </p:nvSpPr>
          <p:spPr>
            <a:xfrm>
              <a:off x="16081378" y="7448552"/>
              <a:ext cx="58738" cy="55563"/>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89" name="Google Shape;889;p58"/>
            <p:cNvSpPr/>
            <p:nvPr/>
          </p:nvSpPr>
          <p:spPr>
            <a:xfrm>
              <a:off x="16092491" y="7542214"/>
              <a:ext cx="36513" cy="3333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90" name="Google Shape;890;p58"/>
            <p:cNvSpPr/>
            <p:nvPr/>
          </p:nvSpPr>
          <p:spPr>
            <a:xfrm>
              <a:off x="16103603" y="7632702"/>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91" name="Google Shape;891;p58"/>
            <p:cNvSpPr/>
            <p:nvPr/>
          </p:nvSpPr>
          <p:spPr>
            <a:xfrm>
              <a:off x="16103603" y="7707314"/>
              <a:ext cx="14288" cy="14288"/>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92" name="Google Shape;892;p58"/>
            <p:cNvSpPr/>
            <p:nvPr/>
          </p:nvSpPr>
          <p:spPr>
            <a:xfrm>
              <a:off x="16103603" y="7781927"/>
              <a:ext cx="14288" cy="1587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93" name="Google Shape;893;p58"/>
            <p:cNvSpPr/>
            <p:nvPr/>
          </p:nvSpPr>
          <p:spPr>
            <a:xfrm>
              <a:off x="16098841" y="7850189"/>
              <a:ext cx="23813" cy="22225"/>
            </a:xfrm>
            <a:prstGeom prst="ellipse">
              <a:avLst/>
            </a:prstGeom>
            <a:gradFill>
              <a:gsLst>
                <a:gs pos="0">
                  <a:srgbClr val="00B0F0"/>
                </a:gs>
                <a:gs pos="100000">
                  <a:srgbClr val="4BACC6">
                    <a:alpha val="21960"/>
                  </a:srgbClr>
                </a:gs>
              </a:gsLst>
              <a:lin ang="0" scaled="0"/>
            </a:gra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894" name="Google Shape;894;p58"/>
          <p:cNvPicPr preferRelativeResize="0">
            <a:picLocks noGrp="1" noRot="1" noMove="1" noResize="1" noEditPoints="1" noAdjustHandles="1" noChangeArrowheads="1" noChangeShapeType="1" noCrop="1"/>
          </p:cNvPicPr>
          <p:nvPr/>
        </p:nvPicPr>
        <p:blipFill rotWithShape="1">
          <a:blip r:embed="rId4">
            <a:alphaModFix/>
          </a:blip>
          <a:srcRect/>
          <a:stretch/>
        </p:blipFill>
        <p:spPr>
          <a:xfrm>
            <a:off x="8224949" y="101351"/>
            <a:ext cx="798212" cy="557179"/>
          </a:xfrm>
          <a:prstGeom prst="rect">
            <a:avLst/>
          </a:prstGeom>
          <a:noFill/>
          <a:ln>
            <a:noFill/>
          </a:ln>
        </p:spPr>
      </p:pic>
      <p:pic>
        <p:nvPicPr>
          <p:cNvPr id="4" name="Picture 3" descr="A black and white logo">
            <a:extLst>
              <a:ext uri="{FF2B5EF4-FFF2-40B4-BE49-F238E27FC236}">
                <a16:creationId xmlns:a16="http://schemas.microsoft.com/office/drawing/2014/main" id="{21AEACA0-7819-C7A9-B331-320B000E5D37}"/>
              </a:ext>
            </a:extLst>
          </p:cNvPr>
          <p:cNvPicPr>
            <a:picLocks noGrp="1" noRot="1" noMove="1" noResize="1" noEditPoints="1" noAdjustHandles="1" noChangeArrowheads="1" noChangeShapeType="1" noCrop="1"/>
          </p:cNvPicPr>
          <p:nvPr/>
        </p:nvPicPr>
        <p:blipFill rotWithShape="1">
          <a:blip r:embed="rId5"/>
          <a:srcRect l="22635"/>
          <a:stretch/>
        </p:blipFill>
        <p:spPr>
          <a:xfrm>
            <a:off x="5060105" y="96609"/>
            <a:ext cx="1821728" cy="561921"/>
          </a:xfrm>
          <a:prstGeom prst="rect">
            <a:avLst/>
          </a:prstGeom>
        </p:spPr>
      </p:pic>
      <p:pic>
        <p:nvPicPr>
          <p:cNvPr id="5" name="Picture 4" descr="A close-up of a document&#10;&#10;Description automatically generated">
            <a:extLst>
              <a:ext uri="{FF2B5EF4-FFF2-40B4-BE49-F238E27FC236}">
                <a16:creationId xmlns:a16="http://schemas.microsoft.com/office/drawing/2014/main" id="{10F39F94-848D-1E43-6CB5-AE009EF6CAB9}"/>
              </a:ext>
            </a:extLst>
          </p:cNvPr>
          <p:cNvPicPr>
            <a:picLocks noChangeAspect="1"/>
          </p:cNvPicPr>
          <p:nvPr/>
        </p:nvPicPr>
        <p:blipFill>
          <a:blip r:embed="rId6"/>
          <a:stretch>
            <a:fillRect/>
          </a:stretch>
        </p:blipFill>
        <p:spPr>
          <a:xfrm>
            <a:off x="268841" y="1149473"/>
            <a:ext cx="5594754" cy="5217581"/>
          </a:xfrm>
          <a:prstGeom prst="rect">
            <a:avLst/>
          </a:prstGeom>
        </p:spPr>
      </p:pic>
      <p:pic>
        <p:nvPicPr>
          <p:cNvPr id="8" name="Picture 7" descr="A diagram of a student report&#10;&#10;Description automatically generated">
            <a:extLst>
              <a:ext uri="{FF2B5EF4-FFF2-40B4-BE49-F238E27FC236}">
                <a16:creationId xmlns:a16="http://schemas.microsoft.com/office/drawing/2014/main" id="{320972DF-5B42-F2AF-0764-8250185B7B84}"/>
              </a:ext>
            </a:extLst>
          </p:cNvPr>
          <p:cNvPicPr>
            <a:picLocks noChangeAspect="1"/>
          </p:cNvPicPr>
          <p:nvPr/>
        </p:nvPicPr>
        <p:blipFill>
          <a:blip r:embed="rId7"/>
          <a:stretch>
            <a:fillRect/>
          </a:stretch>
        </p:blipFill>
        <p:spPr>
          <a:xfrm>
            <a:off x="6310338" y="1998358"/>
            <a:ext cx="2313717" cy="2411260"/>
          </a:xfrm>
          <a:prstGeom prst="rect">
            <a:avLst/>
          </a:prstGeom>
        </p:spPr>
      </p:pic>
    </p:spTree>
    <p:extLst>
      <p:ext uri="{BB962C8B-B14F-4D97-AF65-F5344CB8AC3E}">
        <p14:creationId xmlns:p14="http://schemas.microsoft.com/office/powerpoint/2010/main" val="10347829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6" name="TextBox 5">
            <a:extLst>
              <a:ext uri="{FF2B5EF4-FFF2-40B4-BE49-F238E27FC236}">
                <a16:creationId xmlns:a16="http://schemas.microsoft.com/office/drawing/2014/main" id="{000959C3-6F3D-6589-4604-EB148B52FAC8}"/>
              </a:ext>
            </a:extLst>
          </p:cNvPr>
          <p:cNvSpPr txBox="1"/>
          <p:nvPr/>
        </p:nvSpPr>
        <p:spPr>
          <a:xfrm>
            <a:off x="538812" y="3543533"/>
            <a:ext cx="8008373" cy="2462213"/>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This is the </a:t>
            </a:r>
            <a:r>
              <a:rPr lang="en-GB" b="1" dirty="0">
                <a:effectLst/>
                <a:latin typeface="Arial" panose="020B0604020202020204" pitchFamily="34" charset="0"/>
                <a:cs typeface="Arial" panose="020B0604020202020204" pitchFamily="34" charset="0"/>
              </a:rPr>
              <a:t>8th annual collaboration </a:t>
            </a:r>
            <a:r>
              <a:rPr lang="en-GB" dirty="0">
                <a:effectLst/>
                <a:latin typeface="Arial" panose="020B0604020202020204" pitchFamily="34" charset="0"/>
                <a:cs typeface="Arial" panose="020B0604020202020204" pitchFamily="34" charset="0"/>
              </a:rPr>
              <a:t>between </a:t>
            </a:r>
            <a:r>
              <a:rPr lang="en-GB" b="1" dirty="0">
                <a:effectLst/>
                <a:latin typeface="Arial" panose="020B0604020202020204" pitchFamily="34" charset="0"/>
                <a:cs typeface="Arial" panose="020B0604020202020204" pitchFamily="34" charset="0"/>
              </a:rPr>
              <a:t>Mawhiba</a:t>
            </a:r>
            <a:r>
              <a:rPr lang="en-GB" dirty="0">
                <a:effectLst/>
                <a:latin typeface="Arial" panose="020B0604020202020204" pitchFamily="34" charset="0"/>
                <a:cs typeface="Arial" panose="020B0604020202020204" pitchFamily="34" charset="0"/>
              </a:rPr>
              <a:t> and </a:t>
            </a:r>
            <a:r>
              <a:rPr lang="en-GB" b="1" dirty="0">
                <a:effectLst/>
                <a:latin typeface="Arial" panose="020B0604020202020204" pitchFamily="34" charset="0"/>
                <a:cs typeface="Arial" panose="020B0604020202020204" pitchFamily="34" charset="0"/>
              </a:rPr>
              <a:t>Oxmedica</a:t>
            </a:r>
            <a:r>
              <a:rPr lang="en-GB" dirty="0">
                <a:effectLst/>
                <a:latin typeface="Arial" panose="020B0604020202020204" pitchFamily="34" charset="0"/>
                <a:cs typeface="Arial" panose="020B0604020202020204" pitchFamily="34" charset="0"/>
              </a:rPr>
              <a:t>, a testament to the</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exclusivity and prestige of our </a:t>
            </a:r>
            <a:r>
              <a:rPr lang="en-GB" b="1" dirty="0">
                <a:effectLst/>
                <a:latin typeface="Arial" panose="020B0604020202020204" pitchFamily="34" charset="0"/>
                <a:cs typeface="Arial" panose="020B0604020202020204" pitchFamily="34" charset="0"/>
              </a:rPr>
              <a:t>flagship summer program</a:t>
            </a:r>
            <a:r>
              <a:rPr lang="en-GB" dirty="0">
                <a:effectLst/>
                <a:latin typeface="Arial" panose="020B0604020202020204" pitchFamily="34" charset="0"/>
                <a:cs typeface="Arial" panose="020B0604020202020204" pitchFamily="34" charset="0"/>
              </a:rPr>
              <a:t>. Held in the Kin</a:t>
            </a:r>
            <a:r>
              <a:rPr lang="en-GB" b="1" dirty="0">
                <a:effectLst/>
                <a:latin typeface="Arial" panose="020B0604020202020204" pitchFamily="34" charset="0"/>
                <a:cs typeface="Arial" panose="020B0604020202020204" pitchFamily="34" charset="0"/>
              </a:rPr>
              <a:t>gdom of Saudi Arabia</a:t>
            </a:r>
            <a:r>
              <a:rPr lang="en-GB" b="1"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since </a:t>
            </a:r>
            <a:r>
              <a:rPr lang="en-GB" b="1" dirty="0">
                <a:effectLst/>
                <a:latin typeface="Arial" panose="020B0604020202020204" pitchFamily="34" charset="0"/>
                <a:cs typeface="Arial" panose="020B0604020202020204" pitchFamily="34" charset="0"/>
              </a:rPr>
              <a:t>2016</a:t>
            </a:r>
            <a:r>
              <a:rPr lang="en-GB" dirty="0">
                <a:effectLst/>
                <a:latin typeface="Arial" panose="020B0604020202020204" pitchFamily="34" charset="0"/>
                <a:cs typeface="Arial" panose="020B0604020202020204" pitchFamily="34" charset="0"/>
              </a:rPr>
              <a:t>, this year's program boasts a </a:t>
            </a:r>
            <a:r>
              <a:rPr lang="en-GB" b="1" dirty="0">
                <a:effectLst/>
                <a:latin typeface="Arial" panose="020B0604020202020204" pitchFamily="34" charset="0"/>
                <a:cs typeface="Arial" panose="020B0604020202020204" pitchFamily="34" charset="0"/>
              </a:rPr>
              <a:t>record number of enrolled students</a:t>
            </a:r>
            <a:r>
              <a:rPr lang="en-GB" dirty="0">
                <a:effectLst/>
                <a:latin typeface="Arial" panose="020B0604020202020204" pitchFamily="34" charset="0"/>
                <a:cs typeface="Arial" panose="020B0604020202020204" pitchFamily="34" charset="0"/>
              </a:rPr>
              <a:t>, approximately</a:t>
            </a:r>
            <a:r>
              <a:rPr lang="en-GB" dirty="0">
                <a:latin typeface="Arial" panose="020B0604020202020204" pitchFamily="34" charset="0"/>
                <a:cs typeface="Arial" panose="020B0604020202020204" pitchFamily="34" charset="0"/>
              </a:rPr>
              <a:t> </a:t>
            </a:r>
            <a:r>
              <a:rPr lang="en-GB" b="1" dirty="0">
                <a:effectLst/>
                <a:latin typeface="Arial" panose="020B0604020202020204" pitchFamily="34" charset="0"/>
                <a:cs typeface="Arial" panose="020B0604020202020204" pitchFamily="34" charset="0"/>
              </a:rPr>
              <a:t>500</a:t>
            </a:r>
            <a:r>
              <a:rPr lang="en-GB" dirty="0">
                <a:effectLst/>
                <a:latin typeface="Arial" panose="020B0604020202020204" pitchFamily="34" charset="0"/>
                <a:cs typeface="Arial" panose="020B0604020202020204" pitchFamily="34" charset="0"/>
              </a:rPr>
              <a:t> across the male and female programs. As students, we are not just participants but part</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of an elite group within the </a:t>
            </a:r>
            <a:r>
              <a:rPr lang="en-GB" b="1" dirty="0">
                <a:effectLst/>
                <a:latin typeface="Arial" panose="020B0604020202020204" pitchFamily="34" charset="0"/>
                <a:cs typeface="Arial" panose="020B0604020202020204" pitchFamily="34" charset="0"/>
              </a:rPr>
              <a:t>top 1%</a:t>
            </a:r>
            <a:r>
              <a:rPr lang="en-GB" dirty="0">
                <a:effectLst/>
                <a:latin typeface="Arial" panose="020B0604020202020204" pitchFamily="34" charset="0"/>
                <a:cs typeface="Arial" panose="020B0604020202020204" pitchFamily="34" charset="0"/>
              </a:rPr>
              <a:t> of aspirational and ambitious high school students. </a:t>
            </a:r>
          </a:p>
          <a:p>
            <a:endParaRPr lang="en-GB" dirty="0">
              <a:latin typeface="Arial" panose="020B0604020202020204" pitchFamily="34" charset="0"/>
              <a:cs typeface="Arial" panose="020B0604020202020204" pitchFamily="34" charset="0"/>
            </a:endParaRPr>
          </a:p>
          <a:p>
            <a:r>
              <a:rPr lang="en-GB" dirty="0">
                <a:effectLst/>
                <a:latin typeface="Arial" panose="020B0604020202020204" pitchFamily="34" charset="0"/>
                <a:cs typeface="Arial" panose="020B0604020202020204" pitchFamily="34" charset="0"/>
              </a:rPr>
              <a:t>Mawhiba</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is a programme established by </a:t>
            </a:r>
            <a:r>
              <a:rPr lang="en-GB" b="1" dirty="0">
                <a:effectLst/>
                <a:latin typeface="Arial" panose="020B0604020202020204" pitchFamily="34" charset="0"/>
                <a:cs typeface="Arial" panose="020B0604020202020204" pitchFamily="34" charset="0"/>
              </a:rPr>
              <a:t>King Saud’s Education </a:t>
            </a:r>
            <a:r>
              <a:rPr lang="en-GB" dirty="0">
                <a:effectLst/>
                <a:latin typeface="Arial" panose="020B0604020202020204" pitchFamily="34" charset="0"/>
                <a:cs typeface="Arial" panose="020B0604020202020204" pitchFamily="34" charset="0"/>
              </a:rPr>
              <a:t>is a cornerstone of </a:t>
            </a:r>
            <a:r>
              <a:rPr lang="en-GB" b="1" dirty="0">
                <a:effectLst/>
                <a:latin typeface="Arial" panose="020B0604020202020204" pitchFamily="34" charset="0"/>
                <a:cs typeface="Arial" panose="020B0604020202020204" pitchFamily="34" charset="0"/>
              </a:rPr>
              <a:t>Prince Salman’s </a:t>
            </a:r>
            <a:r>
              <a:rPr lang="en-GB" b="1" dirty="0">
                <a:latin typeface="Arial" panose="020B0604020202020204" pitchFamily="34" charset="0"/>
                <a:cs typeface="Arial" panose="020B0604020202020204" pitchFamily="34" charset="0"/>
              </a:rPr>
              <a:t>V</a:t>
            </a:r>
            <a:r>
              <a:rPr lang="en-GB" b="1" dirty="0">
                <a:effectLst/>
                <a:latin typeface="Arial" panose="020B0604020202020204" pitchFamily="34" charset="0"/>
                <a:cs typeface="Arial" panose="020B0604020202020204" pitchFamily="34" charset="0"/>
              </a:rPr>
              <a:t>ision 2030</a:t>
            </a:r>
            <a:r>
              <a:rPr lang="en-GB" dirty="0">
                <a:effectLst/>
                <a:latin typeface="Arial" panose="020B0604020202020204" pitchFamily="34" charset="0"/>
                <a:cs typeface="Arial" panose="020B0604020202020204" pitchFamily="34" charset="0"/>
              </a:rPr>
              <a:t>, and this program is a key part of it. A core ambition of Vision 2030 is to</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build an </a:t>
            </a:r>
            <a:r>
              <a:rPr lang="en-GB" b="1" dirty="0">
                <a:effectLst/>
                <a:latin typeface="Arial" panose="020B0604020202020204" pitchFamily="34" charset="0"/>
                <a:cs typeface="Arial" panose="020B0604020202020204" pitchFamily="34" charset="0"/>
              </a:rPr>
              <a:t>independent economy </a:t>
            </a:r>
            <a:r>
              <a:rPr lang="en-GB" dirty="0">
                <a:effectLst/>
                <a:latin typeface="Arial" panose="020B0604020202020204" pitchFamily="34" charset="0"/>
                <a:cs typeface="Arial" panose="020B0604020202020204" pitchFamily="34" charset="0"/>
              </a:rPr>
              <a:t>away from the petroleum industry. Part of that is to educate</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children to grow up to have thriving businesses and careers in wider industries – of which</a:t>
            </a:r>
            <a:r>
              <a:rPr lang="en-GB" dirty="0">
                <a:latin typeface="Arial" panose="020B0604020202020204" pitchFamily="34" charset="0"/>
                <a:cs typeface="Arial" panose="020B0604020202020204" pitchFamily="34" charset="0"/>
              </a:rPr>
              <a:t> </a:t>
            </a:r>
            <a:r>
              <a:rPr lang="en-GB" b="1" dirty="0">
                <a:effectLst/>
                <a:latin typeface="Arial" panose="020B0604020202020204" pitchFamily="34" charset="0"/>
                <a:cs typeface="Arial" panose="020B0604020202020204" pitchFamily="34" charset="0"/>
              </a:rPr>
              <a:t>education is an integral foundation.</a:t>
            </a:r>
          </a:p>
        </p:txBody>
      </p:sp>
      <p:pic>
        <p:nvPicPr>
          <p:cNvPr id="40" name="Google Shape;184;p29">
            <a:extLst>
              <a:ext uri="{FF2B5EF4-FFF2-40B4-BE49-F238E27FC236}">
                <a16:creationId xmlns:a16="http://schemas.microsoft.com/office/drawing/2014/main" id="{CC43584D-557D-44A7-2201-40C0A2E99870}"/>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41" name="Google Shape;185;p29">
            <a:extLst>
              <a:ext uri="{FF2B5EF4-FFF2-40B4-BE49-F238E27FC236}">
                <a16:creationId xmlns:a16="http://schemas.microsoft.com/office/drawing/2014/main" id="{7CA8D70C-54C2-63E4-5479-879D155D9ED5}"/>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42" name="Google Shape;186;p29">
            <a:extLst>
              <a:ext uri="{FF2B5EF4-FFF2-40B4-BE49-F238E27FC236}">
                <a16:creationId xmlns:a16="http://schemas.microsoft.com/office/drawing/2014/main" id="{81128ED9-7230-6F17-9A10-093278869840}"/>
              </a:ext>
            </a:extLst>
          </p:cNvPr>
          <p:cNvSpPr txBox="1"/>
          <p:nvPr/>
        </p:nvSpPr>
        <p:spPr>
          <a:xfrm>
            <a:off x="205419" y="1724298"/>
            <a:ext cx="8920925"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Oxmedica &amp; Mawhiba</a:t>
            </a:r>
            <a:endParaRPr sz="2701" dirty="0">
              <a:solidFill>
                <a:schemeClr val="lt2"/>
              </a:solidFill>
              <a:latin typeface="Raleway ExtraBold" panose="020B0903030101060003" pitchFamily="34" charset="0"/>
              <a:ea typeface="Calibri"/>
              <a:cs typeface="Calibri"/>
              <a:sym typeface="Calibri"/>
            </a:endParaRPr>
          </a:p>
        </p:txBody>
      </p:sp>
      <p:grpSp>
        <p:nvGrpSpPr>
          <p:cNvPr id="43" name="Google Shape;187;p29">
            <a:extLst>
              <a:ext uri="{FF2B5EF4-FFF2-40B4-BE49-F238E27FC236}">
                <a16:creationId xmlns:a16="http://schemas.microsoft.com/office/drawing/2014/main" id="{C9F1C900-9855-78E4-CEFF-32E2D3E1057C}"/>
              </a:ext>
            </a:extLst>
          </p:cNvPr>
          <p:cNvGrpSpPr/>
          <p:nvPr/>
        </p:nvGrpSpPr>
        <p:grpSpPr>
          <a:xfrm rot="-5400000" flipH="1">
            <a:off x="1198392" y="1772888"/>
            <a:ext cx="52921" cy="1835045"/>
            <a:chOff x="16081378" y="5835651"/>
            <a:chExt cx="58738" cy="2036763"/>
          </a:xfrm>
        </p:grpSpPr>
        <p:sp>
          <p:nvSpPr>
            <p:cNvPr id="44" name="Google Shape;188;p29">
              <a:extLst>
                <a:ext uri="{FF2B5EF4-FFF2-40B4-BE49-F238E27FC236}">
                  <a16:creationId xmlns:a16="http://schemas.microsoft.com/office/drawing/2014/main" id="{25314947-0BA6-5E3F-AEF5-ADBC00365E9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89;p29">
              <a:extLst>
                <a:ext uri="{FF2B5EF4-FFF2-40B4-BE49-F238E27FC236}">
                  <a16:creationId xmlns:a16="http://schemas.microsoft.com/office/drawing/2014/main" id="{85C76589-021B-E315-3B6A-C020793F273E}"/>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0;p29">
              <a:extLst>
                <a:ext uri="{FF2B5EF4-FFF2-40B4-BE49-F238E27FC236}">
                  <a16:creationId xmlns:a16="http://schemas.microsoft.com/office/drawing/2014/main" id="{0A5D12A5-D024-1523-6601-F8717FB4772C}"/>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1;p29">
              <a:extLst>
                <a:ext uri="{FF2B5EF4-FFF2-40B4-BE49-F238E27FC236}">
                  <a16:creationId xmlns:a16="http://schemas.microsoft.com/office/drawing/2014/main" id="{E0FA50DC-1139-4F82-733A-9C850830F624}"/>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2;p29">
              <a:extLst>
                <a:ext uri="{FF2B5EF4-FFF2-40B4-BE49-F238E27FC236}">
                  <a16:creationId xmlns:a16="http://schemas.microsoft.com/office/drawing/2014/main" id="{203FD1AF-60EA-143F-7BF6-434550558E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193;p29">
              <a:extLst>
                <a:ext uri="{FF2B5EF4-FFF2-40B4-BE49-F238E27FC236}">
                  <a16:creationId xmlns:a16="http://schemas.microsoft.com/office/drawing/2014/main" id="{B2734D36-B0FF-8542-B92C-89C4FEB1DEE3}"/>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194;p29">
              <a:extLst>
                <a:ext uri="{FF2B5EF4-FFF2-40B4-BE49-F238E27FC236}">
                  <a16:creationId xmlns:a16="http://schemas.microsoft.com/office/drawing/2014/main" id="{BE171879-B62B-6511-3F09-F3E599E3304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195;p29">
              <a:extLst>
                <a:ext uri="{FF2B5EF4-FFF2-40B4-BE49-F238E27FC236}">
                  <a16:creationId xmlns:a16="http://schemas.microsoft.com/office/drawing/2014/main" id="{69B7A068-30C3-71E5-9889-F622A9B856CA}"/>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196;p29">
              <a:extLst>
                <a:ext uri="{FF2B5EF4-FFF2-40B4-BE49-F238E27FC236}">
                  <a16:creationId xmlns:a16="http://schemas.microsoft.com/office/drawing/2014/main" id="{8FEA5913-0194-FDD7-6CEA-D9FFF0D7D7F7}"/>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197;p29">
              <a:extLst>
                <a:ext uri="{FF2B5EF4-FFF2-40B4-BE49-F238E27FC236}">
                  <a16:creationId xmlns:a16="http://schemas.microsoft.com/office/drawing/2014/main" id="{8639D4B5-79C9-3590-7D1F-0DD651B49AA0}"/>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198;p29">
              <a:extLst>
                <a:ext uri="{FF2B5EF4-FFF2-40B4-BE49-F238E27FC236}">
                  <a16:creationId xmlns:a16="http://schemas.microsoft.com/office/drawing/2014/main" id="{997246CF-4769-5AEF-0252-AD77C5551CF8}"/>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199;p29">
              <a:extLst>
                <a:ext uri="{FF2B5EF4-FFF2-40B4-BE49-F238E27FC236}">
                  <a16:creationId xmlns:a16="http://schemas.microsoft.com/office/drawing/2014/main" id="{F438E2D0-D8A9-ED21-A00C-C0C996944135}"/>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0;p29">
              <a:extLst>
                <a:ext uri="{FF2B5EF4-FFF2-40B4-BE49-F238E27FC236}">
                  <a16:creationId xmlns:a16="http://schemas.microsoft.com/office/drawing/2014/main" id="{44625754-04BD-BF7A-BBC5-2303014C60C7}"/>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1;p29">
              <a:extLst>
                <a:ext uri="{FF2B5EF4-FFF2-40B4-BE49-F238E27FC236}">
                  <a16:creationId xmlns:a16="http://schemas.microsoft.com/office/drawing/2014/main" id="{4DE3C350-BC26-4276-5110-D15D6064CF76}"/>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2;p29">
              <a:extLst>
                <a:ext uri="{FF2B5EF4-FFF2-40B4-BE49-F238E27FC236}">
                  <a16:creationId xmlns:a16="http://schemas.microsoft.com/office/drawing/2014/main" id="{C3E29ADA-E6EF-E95A-2824-EC60193729EB}"/>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03;p29">
              <a:extLst>
                <a:ext uri="{FF2B5EF4-FFF2-40B4-BE49-F238E27FC236}">
                  <a16:creationId xmlns:a16="http://schemas.microsoft.com/office/drawing/2014/main" id="{23228818-8536-D6D6-4FFD-B98B0E9DCB48}"/>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04;p29">
              <a:extLst>
                <a:ext uri="{FF2B5EF4-FFF2-40B4-BE49-F238E27FC236}">
                  <a16:creationId xmlns:a16="http://schemas.microsoft.com/office/drawing/2014/main" id="{47F92B31-8BA6-C3AC-C441-C5331A0A1C0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05;p29">
              <a:extLst>
                <a:ext uri="{FF2B5EF4-FFF2-40B4-BE49-F238E27FC236}">
                  <a16:creationId xmlns:a16="http://schemas.microsoft.com/office/drawing/2014/main" id="{533B7EE0-82A3-95D7-82CE-E9B02515B6B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06;p29">
              <a:extLst>
                <a:ext uri="{FF2B5EF4-FFF2-40B4-BE49-F238E27FC236}">
                  <a16:creationId xmlns:a16="http://schemas.microsoft.com/office/drawing/2014/main" id="{8814DC6C-56ED-73EF-EB08-779CF22DC7E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07;p29">
              <a:extLst>
                <a:ext uri="{FF2B5EF4-FFF2-40B4-BE49-F238E27FC236}">
                  <a16:creationId xmlns:a16="http://schemas.microsoft.com/office/drawing/2014/main" id="{8ED33274-6D16-82CE-7147-3E9C6FCD4275}"/>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08;p29">
              <a:extLst>
                <a:ext uri="{FF2B5EF4-FFF2-40B4-BE49-F238E27FC236}">
                  <a16:creationId xmlns:a16="http://schemas.microsoft.com/office/drawing/2014/main" id="{75B07AC3-D4C8-A979-07CB-8A2A6FBB3A82}"/>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9" name="Google Shape;209;p29">
              <a:extLst>
                <a:ext uri="{FF2B5EF4-FFF2-40B4-BE49-F238E27FC236}">
                  <a16:creationId xmlns:a16="http://schemas.microsoft.com/office/drawing/2014/main" id="{D9BD5985-47B1-C1B8-D5B9-C4031C8EF32C}"/>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0" name="Google Shape;210;p29">
              <a:extLst>
                <a:ext uri="{FF2B5EF4-FFF2-40B4-BE49-F238E27FC236}">
                  <a16:creationId xmlns:a16="http://schemas.microsoft.com/office/drawing/2014/main" id="{DD87F024-9D5E-4B1A-5F6C-660927012A0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1" name="Google Shape;211;p29">
              <a:extLst>
                <a:ext uri="{FF2B5EF4-FFF2-40B4-BE49-F238E27FC236}">
                  <a16:creationId xmlns:a16="http://schemas.microsoft.com/office/drawing/2014/main" id="{2B019C31-DF33-D8C4-8E0E-C48F93A4AD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2" name="Google Shape;212;p29">
              <a:extLst>
                <a:ext uri="{FF2B5EF4-FFF2-40B4-BE49-F238E27FC236}">
                  <a16:creationId xmlns:a16="http://schemas.microsoft.com/office/drawing/2014/main" id="{D28298C6-495A-C402-962E-4BD727EA56CF}"/>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3" name="Google Shape;213;p29">
              <a:extLst>
                <a:ext uri="{FF2B5EF4-FFF2-40B4-BE49-F238E27FC236}">
                  <a16:creationId xmlns:a16="http://schemas.microsoft.com/office/drawing/2014/main" id="{BAFAECFF-D644-6DE3-365C-F0DB76AF65A7}"/>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214;p29">
              <a:extLst>
                <a:ext uri="{FF2B5EF4-FFF2-40B4-BE49-F238E27FC236}">
                  <a16:creationId xmlns:a16="http://schemas.microsoft.com/office/drawing/2014/main" id="{FCC319E6-A51B-E938-6FD8-113240E8526D}"/>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215;p29">
              <a:extLst>
                <a:ext uri="{FF2B5EF4-FFF2-40B4-BE49-F238E27FC236}">
                  <a16:creationId xmlns:a16="http://schemas.microsoft.com/office/drawing/2014/main" id="{032DDD0D-9E38-8425-828F-E2AB10F4D110}"/>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1346331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grpSp>
        <p:nvGrpSpPr>
          <p:cNvPr id="3" name="Google Shape;187;p29">
            <a:extLst>
              <a:ext uri="{FF2B5EF4-FFF2-40B4-BE49-F238E27FC236}">
                <a16:creationId xmlns:a16="http://schemas.microsoft.com/office/drawing/2014/main" id="{C3022AA1-278E-B09F-F96D-71FDC3049178}"/>
              </a:ext>
            </a:extLst>
          </p:cNvPr>
          <p:cNvGrpSpPr/>
          <p:nvPr/>
        </p:nvGrpSpPr>
        <p:grpSpPr>
          <a:xfrm rot="-5400000" flipH="1">
            <a:off x="1216048" y="1647706"/>
            <a:ext cx="52921" cy="1835045"/>
            <a:chOff x="16081378" y="5835651"/>
            <a:chExt cx="58738" cy="2036763"/>
          </a:xfrm>
        </p:grpSpPr>
        <p:sp>
          <p:nvSpPr>
            <p:cNvPr id="4" name="Google Shape;188;p29">
              <a:extLst>
                <a:ext uri="{FF2B5EF4-FFF2-40B4-BE49-F238E27FC236}">
                  <a16:creationId xmlns:a16="http://schemas.microsoft.com/office/drawing/2014/main" id="{DA6590A7-867E-135C-9995-08B333029997}"/>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 name="Google Shape;189;p29">
              <a:extLst>
                <a:ext uri="{FF2B5EF4-FFF2-40B4-BE49-F238E27FC236}">
                  <a16:creationId xmlns:a16="http://schemas.microsoft.com/office/drawing/2014/main" id="{AB87CF44-354D-CBF5-5C3E-554B46F45099}"/>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7" name="Google Shape;190;p29">
              <a:extLst>
                <a:ext uri="{FF2B5EF4-FFF2-40B4-BE49-F238E27FC236}">
                  <a16:creationId xmlns:a16="http://schemas.microsoft.com/office/drawing/2014/main" id="{75F02846-29CA-19E6-F85A-1AB98CDEEE01}"/>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91;p29">
              <a:extLst>
                <a:ext uri="{FF2B5EF4-FFF2-40B4-BE49-F238E27FC236}">
                  <a16:creationId xmlns:a16="http://schemas.microsoft.com/office/drawing/2014/main" id="{D8759C65-6511-51C2-6C92-A145265EF916}"/>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9" name="Google Shape;192;p29">
              <a:extLst>
                <a:ext uri="{FF2B5EF4-FFF2-40B4-BE49-F238E27FC236}">
                  <a16:creationId xmlns:a16="http://schemas.microsoft.com/office/drawing/2014/main" id="{BC6AF7E9-501E-60CA-4EE0-9A5D3264301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3;p29">
              <a:extLst>
                <a:ext uri="{FF2B5EF4-FFF2-40B4-BE49-F238E27FC236}">
                  <a16:creationId xmlns:a16="http://schemas.microsoft.com/office/drawing/2014/main" id="{B1F7DFFC-4077-0045-AE88-27429C98F66C}"/>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4;p29">
              <a:extLst>
                <a:ext uri="{FF2B5EF4-FFF2-40B4-BE49-F238E27FC236}">
                  <a16:creationId xmlns:a16="http://schemas.microsoft.com/office/drawing/2014/main" id="{3A9F4EF2-5209-E19B-E44C-A1D1B738194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5;p29">
              <a:extLst>
                <a:ext uri="{FF2B5EF4-FFF2-40B4-BE49-F238E27FC236}">
                  <a16:creationId xmlns:a16="http://schemas.microsoft.com/office/drawing/2014/main" id="{B71290F1-EBEA-93D2-A93C-C91D0A64059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6;p29">
              <a:extLst>
                <a:ext uri="{FF2B5EF4-FFF2-40B4-BE49-F238E27FC236}">
                  <a16:creationId xmlns:a16="http://schemas.microsoft.com/office/drawing/2014/main" id="{C378FD30-F832-3B4D-1268-0FB3CBD1031C}"/>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7;p29">
              <a:extLst>
                <a:ext uri="{FF2B5EF4-FFF2-40B4-BE49-F238E27FC236}">
                  <a16:creationId xmlns:a16="http://schemas.microsoft.com/office/drawing/2014/main" id="{997D514A-FEA8-836F-8C75-D07149F4929E}"/>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8;p29">
              <a:extLst>
                <a:ext uri="{FF2B5EF4-FFF2-40B4-BE49-F238E27FC236}">
                  <a16:creationId xmlns:a16="http://schemas.microsoft.com/office/drawing/2014/main" id="{24503612-5856-2350-E509-5809BE8BE442}"/>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9;p29">
              <a:extLst>
                <a:ext uri="{FF2B5EF4-FFF2-40B4-BE49-F238E27FC236}">
                  <a16:creationId xmlns:a16="http://schemas.microsoft.com/office/drawing/2014/main" id="{1AB01514-D85B-AC36-CEA5-5FDCC616C642}"/>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200;p29">
              <a:extLst>
                <a:ext uri="{FF2B5EF4-FFF2-40B4-BE49-F238E27FC236}">
                  <a16:creationId xmlns:a16="http://schemas.microsoft.com/office/drawing/2014/main" id="{0132B36B-BE5B-2E06-2F3C-49CA6AF0A88F}"/>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201;p29">
              <a:extLst>
                <a:ext uri="{FF2B5EF4-FFF2-40B4-BE49-F238E27FC236}">
                  <a16:creationId xmlns:a16="http://schemas.microsoft.com/office/drawing/2014/main" id="{3685816B-4BBE-93C1-4638-B67186E1DB31}"/>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202;p29">
              <a:extLst>
                <a:ext uri="{FF2B5EF4-FFF2-40B4-BE49-F238E27FC236}">
                  <a16:creationId xmlns:a16="http://schemas.microsoft.com/office/drawing/2014/main" id="{96A688F7-72F6-40E7-5A22-AFDB0FFE78B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3;p29">
              <a:extLst>
                <a:ext uri="{FF2B5EF4-FFF2-40B4-BE49-F238E27FC236}">
                  <a16:creationId xmlns:a16="http://schemas.microsoft.com/office/drawing/2014/main" id="{BBE7F43F-769D-9E64-6449-D144395DBC67}"/>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4;p29">
              <a:extLst>
                <a:ext uri="{FF2B5EF4-FFF2-40B4-BE49-F238E27FC236}">
                  <a16:creationId xmlns:a16="http://schemas.microsoft.com/office/drawing/2014/main" id="{370C3BF3-D408-33E6-E49A-97B5643F7AA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5;p29">
              <a:extLst>
                <a:ext uri="{FF2B5EF4-FFF2-40B4-BE49-F238E27FC236}">
                  <a16:creationId xmlns:a16="http://schemas.microsoft.com/office/drawing/2014/main" id="{85D13E31-6BA7-9293-8101-D239B8763C34}"/>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6;p29">
              <a:extLst>
                <a:ext uri="{FF2B5EF4-FFF2-40B4-BE49-F238E27FC236}">
                  <a16:creationId xmlns:a16="http://schemas.microsoft.com/office/drawing/2014/main" id="{01CBAD45-5AF7-C1B8-AA00-6045431D8F2C}"/>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7;p29">
              <a:extLst>
                <a:ext uri="{FF2B5EF4-FFF2-40B4-BE49-F238E27FC236}">
                  <a16:creationId xmlns:a16="http://schemas.microsoft.com/office/drawing/2014/main" id="{07CD1C85-691C-A1EA-44CE-56B88063B181}"/>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8;p29">
              <a:extLst>
                <a:ext uri="{FF2B5EF4-FFF2-40B4-BE49-F238E27FC236}">
                  <a16:creationId xmlns:a16="http://schemas.microsoft.com/office/drawing/2014/main" id="{D56344AE-0684-9997-3B7B-B4E68E5C8B64}"/>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9;p29">
              <a:extLst>
                <a:ext uri="{FF2B5EF4-FFF2-40B4-BE49-F238E27FC236}">
                  <a16:creationId xmlns:a16="http://schemas.microsoft.com/office/drawing/2014/main" id="{8E320F89-F8DA-20B3-F392-40D3E4AF3D25}"/>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10;p29">
              <a:extLst>
                <a:ext uri="{FF2B5EF4-FFF2-40B4-BE49-F238E27FC236}">
                  <a16:creationId xmlns:a16="http://schemas.microsoft.com/office/drawing/2014/main" id="{B3FCAC40-5B5B-7747-CABD-FE948ADF0418}"/>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11;p29">
              <a:extLst>
                <a:ext uri="{FF2B5EF4-FFF2-40B4-BE49-F238E27FC236}">
                  <a16:creationId xmlns:a16="http://schemas.microsoft.com/office/drawing/2014/main" id="{9C033258-8A27-AA3B-D60D-7A2AA24E7A86}"/>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12;p29">
              <a:extLst>
                <a:ext uri="{FF2B5EF4-FFF2-40B4-BE49-F238E27FC236}">
                  <a16:creationId xmlns:a16="http://schemas.microsoft.com/office/drawing/2014/main" id="{AD375930-1859-A34D-D96B-D8037CC27D7A}"/>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3;p29">
              <a:extLst>
                <a:ext uri="{FF2B5EF4-FFF2-40B4-BE49-F238E27FC236}">
                  <a16:creationId xmlns:a16="http://schemas.microsoft.com/office/drawing/2014/main" id="{871840B7-A3C4-B22C-DD8F-1460FDED9FDD}"/>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4;p29">
              <a:extLst>
                <a:ext uri="{FF2B5EF4-FFF2-40B4-BE49-F238E27FC236}">
                  <a16:creationId xmlns:a16="http://schemas.microsoft.com/office/drawing/2014/main" id="{FA520D3F-D2C0-9A76-2F9A-8E358F8ACD6C}"/>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5;p29">
              <a:extLst>
                <a:ext uri="{FF2B5EF4-FFF2-40B4-BE49-F238E27FC236}">
                  <a16:creationId xmlns:a16="http://schemas.microsoft.com/office/drawing/2014/main" id="{7AB2CDF6-E08F-98B3-7699-F0FCBB14A05D}"/>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33" name="Google Shape;184;p29">
            <a:extLst>
              <a:ext uri="{FF2B5EF4-FFF2-40B4-BE49-F238E27FC236}">
                <a16:creationId xmlns:a16="http://schemas.microsoft.com/office/drawing/2014/main" id="{8AB56D43-2AB7-9D43-34D6-22608CF55C55}"/>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34" name="Google Shape;185;p29">
            <a:extLst>
              <a:ext uri="{FF2B5EF4-FFF2-40B4-BE49-F238E27FC236}">
                <a16:creationId xmlns:a16="http://schemas.microsoft.com/office/drawing/2014/main" id="{6617E545-7DFF-5E93-FA4D-FC6A0F0EB93E}"/>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35" name="Google Shape;186;p29">
            <a:extLst>
              <a:ext uri="{FF2B5EF4-FFF2-40B4-BE49-F238E27FC236}">
                <a16:creationId xmlns:a16="http://schemas.microsoft.com/office/drawing/2014/main" id="{1028A0A3-81FD-3276-D65C-5EAB0015FE5D}"/>
              </a:ext>
            </a:extLst>
          </p:cNvPr>
          <p:cNvSpPr txBox="1"/>
          <p:nvPr/>
        </p:nvSpPr>
        <p:spPr>
          <a:xfrm>
            <a:off x="205419" y="1724298"/>
            <a:ext cx="8425129"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Who are Oxmedica?</a:t>
            </a:r>
            <a:endParaRPr sz="2701" dirty="0">
              <a:solidFill>
                <a:schemeClr val="lt2"/>
              </a:solidFill>
              <a:latin typeface="Raleway ExtraBold" panose="020B0903030101060003" pitchFamily="34" charset="0"/>
              <a:ea typeface="Calibri"/>
              <a:cs typeface="Calibri"/>
              <a:sym typeface="Calibri"/>
            </a:endParaRPr>
          </a:p>
        </p:txBody>
      </p:sp>
      <p:grpSp>
        <p:nvGrpSpPr>
          <p:cNvPr id="36" name="Google Shape;187;p29">
            <a:extLst>
              <a:ext uri="{FF2B5EF4-FFF2-40B4-BE49-F238E27FC236}">
                <a16:creationId xmlns:a16="http://schemas.microsoft.com/office/drawing/2014/main" id="{B4B53856-83E5-2077-CD29-D1D9864519AD}"/>
              </a:ext>
            </a:extLst>
          </p:cNvPr>
          <p:cNvGrpSpPr/>
          <p:nvPr/>
        </p:nvGrpSpPr>
        <p:grpSpPr>
          <a:xfrm rot="-5400000" flipH="1">
            <a:off x="1198392" y="1772888"/>
            <a:ext cx="52921" cy="1835045"/>
            <a:chOff x="16081378" y="5835651"/>
            <a:chExt cx="58738" cy="2036763"/>
          </a:xfrm>
        </p:grpSpPr>
        <p:sp>
          <p:nvSpPr>
            <p:cNvPr id="37" name="Google Shape;188;p29">
              <a:extLst>
                <a:ext uri="{FF2B5EF4-FFF2-40B4-BE49-F238E27FC236}">
                  <a16:creationId xmlns:a16="http://schemas.microsoft.com/office/drawing/2014/main" id="{70B92F6E-6CAC-857B-C01C-2FBD4CC78EA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D62A616-394B-55DE-821A-86D8868C62A2}"/>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F03A1529-341F-F89D-7210-F878740700D7}"/>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657489CC-A848-AF7B-97BD-2A14B2BB77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572677E1-4AD3-CA86-DF53-8575789CADA0}"/>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8829C027-3CB4-C8A7-6E13-085C313BA8A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70F344B3-785A-4F60-CB3D-74CA5D810C2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362F3B4B-7BCD-FE02-307D-2E58BD42C569}"/>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9C670C4A-0F5D-C67A-F901-9E9D046366D4}"/>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B32CA291-A286-5003-ACE8-A3BED8AEF21A}"/>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16DB1C91-A3DC-F909-74A4-87675F182066}"/>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43844309-E4DD-475A-A686-FF20CCA68EAD}"/>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87E22120-C760-28D2-E76A-37B3DCC1BD98}"/>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761D3D98-13A4-F7EA-0E84-5C6A57A50C2D}"/>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A0FA0E47-3934-6EE9-62F1-E81567459BB1}"/>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FEDBDA98-CF91-3143-A73F-3B14DB40CF15}"/>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53292DD4-902B-59C0-23A0-9D88C7BED50E}"/>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6931BABC-BAB9-5371-63EC-733D81C5D91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08321FB6-050B-FDD5-AC84-0CD8CF928EF4}"/>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C7721415-FD00-F3CF-589D-708217357956}"/>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696C1E88-6CF6-A6AE-7B92-F168D53CB6C1}"/>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5EAEE7AB-7620-D45F-2669-A26D26964A9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C71A4634-72D7-3623-7538-84B4F9C0C992}"/>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FDC5C743-5B77-15FB-4585-27484C0913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8D5AF998-B600-F5D4-638F-0665F084BD4B}"/>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28B13EEE-F528-6978-BEB4-198F0E16715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01E84E99-CA90-2389-E1C5-26AD9DA768E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A03127F9-839A-8E16-0B00-EFFEA8348BBB}"/>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129" name="TextBox 128">
            <a:extLst>
              <a:ext uri="{FF2B5EF4-FFF2-40B4-BE49-F238E27FC236}">
                <a16:creationId xmlns:a16="http://schemas.microsoft.com/office/drawing/2014/main" id="{FC55CA17-9561-AB0E-286F-294DC306F73C}"/>
              </a:ext>
            </a:extLst>
          </p:cNvPr>
          <p:cNvSpPr txBox="1"/>
          <p:nvPr/>
        </p:nvSpPr>
        <p:spPr>
          <a:xfrm>
            <a:off x="567813" y="3546736"/>
            <a:ext cx="8008373" cy="2031325"/>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As part of Oxmedica, we are committed to making a </a:t>
            </a:r>
            <a:r>
              <a:rPr lang="en-GB" b="1" dirty="0">
                <a:effectLst/>
                <a:latin typeface="Arial" panose="020B0604020202020204" pitchFamily="34" charset="0"/>
                <a:cs typeface="Arial" panose="020B0604020202020204" pitchFamily="34" charset="0"/>
              </a:rPr>
              <a:t>lasting impact on STEM </a:t>
            </a:r>
            <a:r>
              <a:rPr lang="en-GB" dirty="0">
                <a:effectLst/>
                <a:latin typeface="Arial" panose="020B0604020202020204" pitchFamily="34" charset="0"/>
                <a:cs typeface="Arial" panose="020B0604020202020204" pitchFamily="34" charset="0"/>
              </a:rPr>
              <a:t>(scientific, technological, engineering, and mathematical) knowledge. We aim to inspire the next generation and offer them a </a:t>
            </a:r>
            <a:r>
              <a:rPr lang="en-GB" b="1" dirty="0">
                <a:effectLst/>
                <a:latin typeface="Arial" panose="020B0604020202020204" pitchFamily="34" charset="0"/>
                <a:cs typeface="Arial" panose="020B0604020202020204" pitchFamily="34" charset="0"/>
              </a:rPr>
              <a:t>unique experience that will shape their future</a:t>
            </a:r>
            <a:r>
              <a:rPr lang="en-GB" dirty="0">
                <a:effectLst/>
                <a:latin typeface="Arial" panose="020B0604020202020204" pitchFamily="34" charset="0"/>
                <a:cs typeface="Arial" panose="020B0604020202020204" pitchFamily="34" charset="0"/>
              </a:rPr>
              <a:t>. We are a global team of </a:t>
            </a:r>
            <a:r>
              <a:rPr lang="en-GB" b="1" dirty="0">
                <a:effectLst/>
                <a:latin typeface="Arial" panose="020B0604020202020204" pitchFamily="34" charset="0"/>
                <a:cs typeface="Arial" panose="020B0604020202020204" pitchFamily="34" charset="0"/>
              </a:rPr>
              <a:t>experienced academic, research, and career professionals</a:t>
            </a:r>
            <a:r>
              <a:rPr lang="en-GB" dirty="0">
                <a:effectLst/>
                <a:latin typeface="Arial" panose="020B0604020202020204" pitchFamily="34" charset="0"/>
                <a:cs typeface="Arial" panose="020B0604020202020204" pitchFamily="34" charset="0"/>
              </a:rPr>
              <a:t>. This will be a </a:t>
            </a:r>
            <a:r>
              <a:rPr lang="en-GB" b="1" dirty="0">
                <a:effectLst/>
                <a:latin typeface="Arial" panose="020B0604020202020204" pitchFamily="34" charset="0"/>
                <a:cs typeface="Arial" panose="020B0604020202020204" pitchFamily="34" charset="0"/>
              </a:rPr>
              <a:t>high-intensity, bespoke academic program</a:t>
            </a:r>
            <a:r>
              <a:rPr lang="en-GB" dirty="0">
                <a:effectLst/>
                <a:latin typeface="Arial" panose="020B0604020202020204" pitchFamily="34" charset="0"/>
                <a:cs typeface="Arial" panose="020B0604020202020204" pitchFamily="34" charset="0"/>
              </a:rPr>
              <a:t> aimed at aspirational high school students spanning an extremely important core STEM discipline – </a:t>
            </a:r>
            <a:r>
              <a:rPr lang="en-GB" b="1" dirty="0">
                <a:effectLst/>
                <a:latin typeface="Arial" panose="020B0604020202020204" pitchFamily="34" charset="0"/>
                <a:cs typeface="Arial" panose="020B0604020202020204" pitchFamily="34" charset="0"/>
              </a:rPr>
              <a:t>Cybersecurity and Cryptography</a:t>
            </a:r>
            <a:r>
              <a:rPr lang="en-GB" dirty="0">
                <a:effectLst/>
                <a:latin typeface="Arial" panose="020B0604020202020204" pitchFamily="34" charset="0"/>
                <a:cs typeface="Arial" panose="020B0604020202020204" pitchFamily="34" charset="0"/>
              </a:rPr>
              <a:t>. You will not only gain theoretical knowledge but also have a </a:t>
            </a:r>
            <a:r>
              <a:rPr lang="en-GB" b="1" dirty="0">
                <a:effectLst/>
                <a:latin typeface="Arial" panose="020B0604020202020204" pitchFamily="34" charset="0"/>
                <a:cs typeface="Arial" panose="020B0604020202020204" pitchFamily="34" charset="0"/>
              </a:rPr>
              <a:t>series of immersive, impactful and academically rigorous lectures and workshops</a:t>
            </a:r>
            <a:r>
              <a:rPr lang="en-GB" dirty="0">
                <a:effectLst/>
                <a:latin typeface="Arial" panose="020B0604020202020204" pitchFamily="34" charset="0"/>
                <a:cs typeface="Arial" panose="020B0604020202020204" pitchFamily="34" charset="0"/>
              </a:rPr>
              <a:t> specially designed to </a:t>
            </a:r>
            <a:r>
              <a:rPr lang="en-GB" b="1" dirty="0">
                <a:effectLst/>
                <a:latin typeface="Arial" panose="020B0604020202020204" pitchFamily="34" charset="0"/>
                <a:cs typeface="Arial" panose="020B0604020202020204" pitchFamily="34" charset="0"/>
              </a:rPr>
              <a:t>enhance every student's personal character and subject knowledge</a:t>
            </a:r>
            <a:r>
              <a:rPr lang="en-GB" dirty="0">
                <a:effectLst/>
                <a:latin typeface="Arial" panose="020B0604020202020204" pitchFamily="34" charset="0"/>
                <a:cs typeface="Arial" panose="020B0604020202020204" pitchFamily="34" charset="0"/>
              </a:rPr>
              <a:t>, setting you up for a successful future in the field. </a:t>
            </a:r>
          </a:p>
        </p:txBody>
      </p:sp>
    </p:spTree>
    <p:extLst>
      <p:ext uri="{BB962C8B-B14F-4D97-AF65-F5344CB8AC3E}">
        <p14:creationId xmlns:p14="http://schemas.microsoft.com/office/powerpoint/2010/main" val="23099956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grpSp>
        <p:nvGrpSpPr>
          <p:cNvPr id="3" name="Google Shape;187;p29">
            <a:extLst>
              <a:ext uri="{FF2B5EF4-FFF2-40B4-BE49-F238E27FC236}">
                <a16:creationId xmlns:a16="http://schemas.microsoft.com/office/drawing/2014/main" id="{C3022AA1-278E-B09F-F96D-71FDC3049178}"/>
              </a:ext>
            </a:extLst>
          </p:cNvPr>
          <p:cNvGrpSpPr/>
          <p:nvPr/>
        </p:nvGrpSpPr>
        <p:grpSpPr>
          <a:xfrm rot="-5400000" flipH="1">
            <a:off x="1216048" y="1647706"/>
            <a:ext cx="52921" cy="1835045"/>
            <a:chOff x="16081378" y="5835651"/>
            <a:chExt cx="58738" cy="2036763"/>
          </a:xfrm>
        </p:grpSpPr>
        <p:sp>
          <p:nvSpPr>
            <p:cNvPr id="4" name="Google Shape;188;p29">
              <a:extLst>
                <a:ext uri="{FF2B5EF4-FFF2-40B4-BE49-F238E27FC236}">
                  <a16:creationId xmlns:a16="http://schemas.microsoft.com/office/drawing/2014/main" id="{DA6590A7-867E-135C-9995-08B333029997}"/>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 name="Google Shape;189;p29">
              <a:extLst>
                <a:ext uri="{FF2B5EF4-FFF2-40B4-BE49-F238E27FC236}">
                  <a16:creationId xmlns:a16="http://schemas.microsoft.com/office/drawing/2014/main" id="{AB87CF44-354D-CBF5-5C3E-554B46F45099}"/>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7" name="Google Shape;190;p29">
              <a:extLst>
                <a:ext uri="{FF2B5EF4-FFF2-40B4-BE49-F238E27FC236}">
                  <a16:creationId xmlns:a16="http://schemas.microsoft.com/office/drawing/2014/main" id="{75F02846-29CA-19E6-F85A-1AB98CDEEE01}"/>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91;p29">
              <a:extLst>
                <a:ext uri="{FF2B5EF4-FFF2-40B4-BE49-F238E27FC236}">
                  <a16:creationId xmlns:a16="http://schemas.microsoft.com/office/drawing/2014/main" id="{D8759C65-6511-51C2-6C92-A145265EF916}"/>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9" name="Google Shape;192;p29">
              <a:extLst>
                <a:ext uri="{FF2B5EF4-FFF2-40B4-BE49-F238E27FC236}">
                  <a16:creationId xmlns:a16="http://schemas.microsoft.com/office/drawing/2014/main" id="{BC6AF7E9-501E-60CA-4EE0-9A5D3264301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3;p29">
              <a:extLst>
                <a:ext uri="{FF2B5EF4-FFF2-40B4-BE49-F238E27FC236}">
                  <a16:creationId xmlns:a16="http://schemas.microsoft.com/office/drawing/2014/main" id="{B1F7DFFC-4077-0045-AE88-27429C98F66C}"/>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4;p29">
              <a:extLst>
                <a:ext uri="{FF2B5EF4-FFF2-40B4-BE49-F238E27FC236}">
                  <a16:creationId xmlns:a16="http://schemas.microsoft.com/office/drawing/2014/main" id="{3A9F4EF2-5209-E19B-E44C-A1D1B738194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5;p29">
              <a:extLst>
                <a:ext uri="{FF2B5EF4-FFF2-40B4-BE49-F238E27FC236}">
                  <a16:creationId xmlns:a16="http://schemas.microsoft.com/office/drawing/2014/main" id="{B71290F1-EBEA-93D2-A93C-C91D0A64059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6;p29">
              <a:extLst>
                <a:ext uri="{FF2B5EF4-FFF2-40B4-BE49-F238E27FC236}">
                  <a16:creationId xmlns:a16="http://schemas.microsoft.com/office/drawing/2014/main" id="{C378FD30-F832-3B4D-1268-0FB3CBD1031C}"/>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7;p29">
              <a:extLst>
                <a:ext uri="{FF2B5EF4-FFF2-40B4-BE49-F238E27FC236}">
                  <a16:creationId xmlns:a16="http://schemas.microsoft.com/office/drawing/2014/main" id="{997D514A-FEA8-836F-8C75-D07149F4929E}"/>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8;p29">
              <a:extLst>
                <a:ext uri="{FF2B5EF4-FFF2-40B4-BE49-F238E27FC236}">
                  <a16:creationId xmlns:a16="http://schemas.microsoft.com/office/drawing/2014/main" id="{24503612-5856-2350-E509-5809BE8BE442}"/>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9;p29">
              <a:extLst>
                <a:ext uri="{FF2B5EF4-FFF2-40B4-BE49-F238E27FC236}">
                  <a16:creationId xmlns:a16="http://schemas.microsoft.com/office/drawing/2014/main" id="{1AB01514-D85B-AC36-CEA5-5FDCC616C642}"/>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200;p29">
              <a:extLst>
                <a:ext uri="{FF2B5EF4-FFF2-40B4-BE49-F238E27FC236}">
                  <a16:creationId xmlns:a16="http://schemas.microsoft.com/office/drawing/2014/main" id="{0132B36B-BE5B-2E06-2F3C-49CA6AF0A88F}"/>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201;p29">
              <a:extLst>
                <a:ext uri="{FF2B5EF4-FFF2-40B4-BE49-F238E27FC236}">
                  <a16:creationId xmlns:a16="http://schemas.microsoft.com/office/drawing/2014/main" id="{3685816B-4BBE-93C1-4638-B67186E1DB31}"/>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202;p29">
              <a:extLst>
                <a:ext uri="{FF2B5EF4-FFF2-40B4-BE49-F238E27FC236}">
                  <a16:creationId xmlns:a16="http://schemas.microsoft.com/office/drawing/2014/main" id="{96A688F7-72F6-40E7-5A22-AFDB0FFE78B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3;p29">
              <a:extLst>
                <a:ext uri="{FF2B5EF4-FFF2-40B4-BE49-F238E27FC236}">
                  <a16:creationId xmlns:a16="http://schemas.microsoft.com/office/drawing/2014/main" id="{BBE7F43F-769D-9E64-6449-D144395DBC67}"/>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4;p29">
              <a:extLst>
                <a:ext uri="{FF2B5EF4-FFF2-40B4-BE49-F238E27FC236}">
                  <a16:creationId xmlns:a16="http://schemas.microsoft.com/office/drawing/2014/main" id="{370C3BF3-D408-33E6-E49A-97B5643F7AA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5;p29">
              <a:extLst>
                <a:ext uri="{FF2B5EF4-FFF2-40B4-BE49-F238E27FC236}">
                  <a16:creationId xmlns:a16="http://schemas.microsoft.com/office/drawing/2014/main" id="{85D13E31-6BA7-9293-8101-D239B8763C34}"/>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6;p29">
              <a:extLst>
                <a:ext uri="{FF2B5EF4-FFF2-40B4-BE49-F238E27FC236}">
                  <a16:creationId xmlns:a16="http://schemas.microsoft.com/office/drawing/2014/main" id="{01CBAD45-5AF7-C1B8-AA00-6045431D8F2C}"/>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7;p29">
              <a:extLst>
                <a:ext uri="{FF2B5EF4-FFF2-40B4-BE49-F238E27FC236}">
                  <a16:creationId xmlns:a16="http://schemas.microsoft.com/office/drawing/2014/main" id="{07CD1C85-691C-A1EA-44CE-56B88063B181}"/>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8;p29">
              <a:extLst>
                <a:ext uri="{FF2B5EF4-FFF2-40B4-BE49-F238E27FC236}">
                  <a16:creationId xmlns:a16="http://schemas.microsoft.com/office/drawing/2014/main" id="{D56344AE-0684-9997-3B7B-B4E68E5C8B64}"/>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9;p29">
              <a:extLst>
                <a:ext uri="{FF2B5EF4-FFF2-40B4-BE49-F238E27FC236}">
                  <a16:creationId xmlns:a16="http://schemas.microsoft.com/office/drawing/2014/main" id="{8E320F89-F8DA-20B3-F392-40D3E4AF3D25}"/>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10;p29">
              <a:extLst>
                <a:ext uri="{FF2B5EF4-FFF2-40B4-BE49-F238E27FC236}">
                  <a16:creationId xmlns:a16="http://schemas.microsoft.com/office/drawing/2014/main" id="{B3FCAC40-5B5B-7747-CABD-FE948ADF0418}"/>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11;p29">
              <a:extLst>
                <a:ext uri="{FF2B5EF4-FFF2-40B4-BE49-F238E27FC236}">
                  <a16:creationId xmlns:a16="http://schemas.microsoft.com/office/drawing/2014/main" id="{9C033258-8A27-AA3B-D60D-7A2AA24E7A86}"/>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12;p29">
              <a:extLst>
                <a:ext uri="{FF2B5EF4-FFF2-40B4-BE49-F238E27FC236}">
                  <a16:creationId xmlns:a16="http://schemas.microsoft.com/office/drawing/2014/main" id="{AD375930-1859-A34D-D96B-D8037CC27D7A}"/>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3;p29">
              <a:extLst>
                <a:ext uri="{FF2B5EF4-FFF2-40B4-BE49-F238E27FC236}">
                  <a16:creationId xmlns:a16="http://schemas.microsoft.com/office/drawing/2014/main" id="{871840B7-A3C4-B22C-DD8F-1460FDED9FDD}"/>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4;p29">
              <a:extLst>
                <a:ext uri="{FF2B5EF4-FFF2-40B4-BE49-F238E27FC236}">
                  <a16:creationId xmlns:a16="http://schemas.microsoft.com/office/drawing/2014/main" id="{FA520D3F-D2C0-9A76-2F9A-8E358F8ACD6C}"/>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5;p29">
              <a:extLst>
                <a:ext uri="{FF2B5EF4-FFF2-40B4-BE49-F238E27FC236}">
                  <a16:creationId xmlns:a16="http://schemas.microsoft.com/office/drawing/2014/main" id="{7AB2CDF6-E08F-98B3-7699-F0FCBB14A05D}"/>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33" name="Google Shape;184;p29">
            <a:extLst>
              <a:ext uri="{FF2B5EF4-FFF2-40B4-BE49-F238E27FC236}">
                <a16:creationId xmlns:a16="http://schemas.microsoft.com/office/drawing/2014/main" id="{8AB56D43-2AB7-9D43-34D6-22608CF55C55}"/>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34" name="Google Shape;185;p29">
            <a:extLst>
              <a:ext uri="{FF2B5EF4-FFF2-40B4-BE49-F238E27FC236}">
                <a16:creationId xmlns:a16="http://schemas.microsoft.com/office/drawing/2014/main" id="{6617E545-7DFF-5E93-FA4D-FC6A0F0EB93E}"/>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35" name="Google Shape;186;p29">
            <a:extLst>
              <a:ext uri="{FF2B5EF4-FFF2-40B4-BE49-F238E27FC236}">
                <a16:creationId xmlns:a16="http://schemas.microsoft.com/office/drawing/2014/main" id="{1028A0A3-81FD-3276-D65C-5EAB0015FE5D}"/>
              </a:ext>
            </a:extLst>
          </p:cNvPr>
          <p:cNvSpPr txBox="1"/>
          <p:nvPr/>
        </p:nvSpPr>
        <p:spPr>
          <a:xfrm>
            <a:off x="205419" y="1724298"/>
            <a:ext cx="855973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Teaching and Residential Assistants</a:t>
            </a:r>
            <a:endParaRPr sz="2701" dirty="0">
              <a:solidFill>
                <a:schemeClr val="lt2"/>
              </a:solidFill>
              <a:latin typeface="Raleway ExtraBold" panose="020B0903030101060003" pitchFamily="34" charset="0"/>
              <a:ea typeface="Calibri"/>
              <a:cs typeface="Calibri"/>
              <a:sym typeface="Calibri"/>
            </a:endParaRPr>
          </a:p>
        </p:txBody>
      </p:sp>
      <p:grpSp>
        <p:nvGrpSpPr>
          <p:cNvPr id="36" name="Google Shape;187;p29">
            <a:extLst>
              <a:ext uri="{FF2B5EF4-FFF2-40B4-BE49-F238E27FC236}">
                <a16:creationId xmlns:a16="http://schemas.microsoft.com/office/drawing/2014/main" id="{B4B53856-83E5-2077-CD29-D1D9864519AD}"/>
              </a:ext>
            </a:extLst>
          </p:cNvPr>
          <p:cNvGrpSpPr/>
          <p:nvPr/>
        </p:nvGrpSpPr>
        <p:grpSpPr>
          <a:xfrm rot="-5400000" flipH="1">
            <a:off x="1198392" y="1772888"/>
            <a:ext cx="52921" cy="1835045"/>
            <a:chOff x="16081378" y="5835651"/>
            <a:chExt cx="58738" cy="2036763"/>
          </a:xfrm>
        </p:grpSpPr>
        <p:sp>
          <p:nvSpPr>
            <p:cNvPr id="37" name="Google Shape;188;p29">
              <a:extLst>
                <a:ext uri="{FF2B5EF4-FFF2-40B4-BE49-F238E27FC236}">
                  <a16:creationId xmlns:a16="http://schemas.microsoft.com/office/drawing/2014/main" id="{70B92F6E-6CAC-857B-C01C-2FBD4CC78EA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D62A616-394B-55DE-821A-86D8868C62A2}"/>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F03A1529-341F-F89D-7210-F878740700D7}"/>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657489CC-A848-AF7B-97BD-2A14B2BB77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572677E1-4AD3-CA86-DF53-8575789CADA0}"/>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8829C027-3CB4-C8A7-6E13-085C313BA8A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70F344B3-785A-4F60-CB3D-74CA5D810C2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362F3B4B-7BCD-FE02-307D-2E58BD42C569}"/>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9C670C4A-0F5D-C67A-F901-9E9D046366D4}"/>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B32CA291-A286-5003-ACE8-A3BED8AEF21A}"/>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16DB1C91-A3DC-F909-74A4-87675F182066}"/>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43844309-E4DD-475A-A686-FF20CCA68EAD}"/>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87E22120-C760-28D2-E76A-37B3DCC1BD98}"/>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761D3D98-13A4-F7EA-0E84-5C6A57A50C2D}"/>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A0FA0E47-3934-6EE9-62F1-E81567459BB1}"/>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FEDBDA98-CF91-3143-A73F-3B14DB40CF15}"/>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53292DD4-902B-59C0-23A0-9D88C7BED50E}"/>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6931BABC-BAB9-5371-63EC-733D81C5D91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08321FB6-050B-FDD5-AC84-0CD8CF928EF4}"/>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C7721415-FD00-F3CF-589D-708217357956}"/>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696C1E88-6CF6-A6AE-7B92-F168D53CB6C1}"/>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5EAEE7AB-7620-D45F-2669-A26D26964A9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C71A4634-72D7-3623-7538-84B4F9C0C992}"/>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FDC5C743-5B77-15FB-4585-27484C0913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8D5AF998-B600-F5D4-638F-0665F084BD4B}"/>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28B13EEE-F528-6978-BEB4-198F0E16715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01E84E99-CA90-2389-E1C5-26AD9DA768E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A03127F9-839A-8E16-0B00-EFFEA8348BBB}"/>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129" name="TextBox 128">
            <a:extLst>
              <a:ext uri="{FF2B5EF4-FFF2-40B4-BE49-F238E27FC236}">
                <a16:creationId xmlns:a16="http://schemas.microsoft.com/office/drawing/2014/main" id="{1428C6BD-65A7-AA8F-AFFB-CE4655F9B748}"/>
              </a:ext>
            </a:extLst>
          </p:cNvPr>
          <p:cNvSpPr txBox="1"/>
          <p:nvPr/>
        </p:nvSpPr>
        <p:spPr>
          <a:xfrm>
            <a:off x="567813" y="3546736"/>
            <a:ext cx="8008373" cy="1384995"/>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Through Mawhiba, you will have a </a:t>
            </a:r>
            <a:r>
              <a:rPr lang="en-GB" b="1" dirty="0">
                <a:effectLst/>
                <a:latin typeface="Arial" panose="020B0604020202020204" pitchFamily="34" charset="0"/>
                <a:cs typeface="Arial" panose="020B0604020202020204" pitchFamily="34" charset="0"/>
              </a:rPr>
              <a:t>teaching assistant </a:t>
            </a:r>
            <a:r>
              <a:rPr lang="en-GB" dirty="0">
                <a:effectLst/>
                <a:latin typeface="Arial" panose="020B0604020202020204" pitchFamily="34" charset="0"/>
                <a:cs typeface="Arial" panose="020B0604020202020204" pitchFamily="34" charset="0"/>
              </a:rPr>
              <a:t>who will assist throughout this programme. They will assist with </a:t>
            </a:r>
            <a:r>
              <a:rPr lang="en-GB" b="1" dirty="0">
                <a:effectLst/>
                <a:latin typeface="Arial" panose="020B0604020202020204" pitchFamily="34" charset="0"/>
                <a:cs typeface="Arial" panose="020B0604020202020204" pitchFamily="34" charset="0"/>
              </a:rPr>
              <a:t>lessons, field trips, and equipment planning</a:t>
            </a:r>
            <a:r>
              <a:rPr lang="en-GB" dirty="0">
                <a:effectLst/>
                <a:latin typeface="Arial" panose="020B0604020202020204" pitchFamily="34" charset="0"/>
                <a:cs typeface="Arial" panose="020B0604020202020204" pitchFamily="34" charset="0"/>
              </a:rPr>
              <a:t>. You will also have a </a:t>
            </a:r>
            <a:r>
              <a:rPr lang="en-GB" b="1" dirty="0">
                <a:effectLst/>
                <a:latin typeface="Arial" panose="020B0604020202020204" pitchFamily="34" charset="0"/>
                <a:cs typeface="Arial" panose="020B0604020202020204" pitchFamily="34" charset="0"/>
              </a:rPr>
              <a:t>residential assistant </a:t>
            </a:r>
            <a:r>
              <a:rPr lang="en-GB" dirty="0">
                <a:effectLst/>
                <a:latin typeface="Arial" panose="020B0604020202020204" pitchFamily="34" charset="0"/>
                <a:cs typeface="Arial" panose="020B0604020202020204" pitchFamily="34" charset="0"/>
              </a:rPr>
              <a:t>(between each student group of 8-10 students). They are </a:t>
            </a:r>
            <a:r>
              <a:rPr lang="en-GB" b="1" dirty="0">
                <a:effectLst/>
                <a:latin typeface="Arial" panose="020B0604020202020204" pitchFamily="34" charset="0"/>
                <a:cs typeface="Arial" panose="020B0604020202020204" pitchFamily="34" charset="0"/>
              </a:rPr>
              <a:t>university students </a:t>
            </a:r>
            <a:r>
              <a:rPr lang="en-GB" dirty="0">
                <a:effectLst/>
                <a:latin typeface="Arial" panose="020B0604020202020204" pitchFamily="34" charset="0"/>
                <a:cs typeface="Arial" panose="020B0604020202020204" pitchFamily="34" charset="0"/>
              </a:rPr>
              <a:t>who will help manage logistics such as </a:t>
            </a:r>
            <a:r>
              <a:rPr lang="en-GB" b="1" dirty="0">
                <a:effectLst/>
                <a:latin typeface="Arial" panose="020B0604020202020204" pitchFamily="34" charset="0"/>
                <a:cs typeface="Arial" panose="020B0604020202020204" pitchFamily="34" charset="0"/>
              </a:rPr>
              <a:t>getting to/from classrooms and restaurants, dealing with accommodation matters, checking in, and any enrichment and weekend activities</a:t>
            </a:r>
            <a:r>
              <a:rPr lang="en-GB" dirty="0">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3405419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6" name="TextBox 5">
            <a:extLst>
              <a:ext uri="{FF2B5EF4-FFF2-40B4-BE49-F238E27FC236}">
                <a16:creationId xmlns:a16="http://schemas.microsoft.com/office/drawing/2014/main" id="{000959C3-6F3D-6589-4604-EB148B52FAC8}"/>
              </a:ext>
            </a:extLst>
          </p:cNvPr>
          <p:cNvSpPr txBox="1"/>
          <p:nvPr/>
        </p:nvSpPr>
        <p:spPr>
          <a:xfrm>
            <a:off x="567813" y="3546736"/>
            <a:ext cx="8008373" cy="1169551"/>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We expect you as students, individually and collectively, to be </a:t>
            </a:r>
            <a:r>
              <a:rPr lang="en-GB" b="1" dirty="0">
                <a:effectLst/>
                <a:latin typeface="Arial" panose="020B0604020202020204" pitchFamily="34" charset="0"/>
                <a:cs typeface="Arial" panose="020B0604020202020204" pitchFamily="34" charset="0"/>
              </a:rPr>
              <a:t>well-mannered and well-behaved</a:t>
            </a:r>
            <a:r>
              <a:rPr lang="en-GB" dirty="0">
                <a:effectLst/>
                <a:latin typeface="Arial" panose="020B0604020202020204" pitchFamily="34" charset="0"/>
                <a:cs typeface="Arial" panose="020B0604020202020204" pitchFamily="34" charset="0"/>
              </a:rPr>
              <a:t>, trying your best to do the work to the </a:t>
            </a:r>
            <a:r>
              <a:rPr lang="en-GB" b="1" dirty="0">
                <a:effectLst/>
                <a:latin typeface="Arial" panose="020B0604020202020204" pitchFamily="34" charset="0"/>
                <a:cs typeface="Arial" panose="020B0604020202020204" pitchFamily="34" charset="0"/>
              </a:rPr>
              <a:t>best of your ability</a:t>
            </a:r>
            <a:r>
              <a:rPr lang="en-GB" dirty="0">
                <a:effectLst/>
                <a:latin typeface="Arial" panose="020B0604020202020204" pitchFamily="34" charset="0"/>
                <a:cs typeface="Arial" panose="020B0604020202020204" pitchFamily="34" charset="0"/>
              </a:rPr>
              <a:t>. We expect you to </a:t>
            </a:r>
            <a:r>
              <a:rPr lang="en-GB" b="1" dirty="0">
                <a:effectLst/>
                <a:latin typeface="Arial" panose="020B0604020202020204" pitchFamily="34" charset="0"/>
                <a:cs typeface="Arial" panose="020B0604020202020204" pitchFamily="34" charset="0"/>
              </a:rPr>
              <a:t>listen</a:t>
            </a:r>
            <a:r>
              <a:rPr lang="en-GB" dirty="0">
                <a:effectLst/>
                <a:latin typeface="Arial" panose="020B0604020202020204" pitchFamily="34" charset="0"/>
                <a:cs typeface="Arial" panose="020B0604020202020204" pitchFamily="34" charset="0"/>
              </a:rPr>
              <a:t> when tutors and instructors speak and </a:t>
            </a:r>
            <a:r>
              <a:rPr lang="en-GB" b="1" dirty="0">
                <a:effectLst/>
                <a:latin typeface="Arial" panose="020B0604020202020204" pitchFamily="34" charset="0"/>
                <a:cs typeface="Arial" panose="020B0604020202020204" pitchFamily="34" charset="0"/>
              </a:rPr>
              <a:t>only speak when instructed</a:t>
            </a:r>
            <a:r>
              <a:rPr lang="en-GB" dirty="0">
                <a:effectLst/>
                <a:latin typeface="Arial" panose="020B0604020202020204" pitchFamily="34" charset="0"/>
                <a:cs typeface="Arial" panose="020B0604020202020204" pitchFamily="34" charset="0"/>
              </a:rPr>
              <a:t>. There will be </a:t>
            </a:r>
            <a:r>
              <a:rPr lang="en-GB" b="1" dirty="0">
                <a:effectLst/>
                <a:latin typeface="Arial" panose="020B0604020202020204" pitchFamily="34" charset="0"/>
                <a:cs typeface="Arial" panose="020B0604020202020204" pitchFamily="34" charset="0"/>
              </a:rPr>
              <a:t>no assigned homework </a:t>
            </a:r>
            <a:r>
              <a:rPr lang="en-GB" dirty="0">
                <a:effectLst/>
                <a:latin typeface="Arial" panose="020B0604020202020204" pitchFamily="34" charset="0"/>
                <a:cs typeface="Arial" panose="020B0604020202020204" pitchFamily="34" charset="0"/>
              </a:rPr>
              <a:t>– please </a:t>
            </a:r>
            <a:r>
              <a:rPr lang="en-GB" b="1" dirty="0">
                <a:effectLst/>
                <a:latin typeface="Arial" panose="020B0604020202020204" pitchFamily="34" charset="0"/>
                <a:cs typeface="Arial" panose="020B0604020202020204" pitchFamily="34" charset="0"/>
              </a:rPr>
              <a:t>maintain a good work/life balance</a:t>
            </a:r>
            <a:r>
              <a:rPr lang="en-GB" dirty="0">
                <a:effectLst/>
                <a:latin typeface="Arial" panose="020B0604020202020204" pitchFamily="34" charset="0"/>
                <a:cs typeface="Arial" panose="020B0604020202020204" pitchFamily="34" charset="0"/>
              </a:rPr>
              <a:t>, and there is </a:t>
            </a:r>
            <a:r>
              <a:rPr lang="en-GB" b="1" dirty="0">
                <a:effectLst/>
                <a:latin typeface="Arial" panose="020B0604020202020204" pitchFamily="34" charset="0"/>
                <a:cs typeface="Arial" panose="020B0604020202020204" pitchFamily="34" charset="0"/>
              </a:rPr>
              <a:t>no need to do extra work </a:t>
            </a:r>
            <a:r>
              <a:rPr lang="en-GB" dirty="0">
                <a:effectLst/>
                <a:latin typeface="Arial" panose="020B0604020202020204" pitchFamily="34" charset="0"/>
                <a:cs typeface="Arial" panose="020B0604020202020204" pitchFamily="34" charset="0"/>
              </a:rPr>
              <a:t>outside of the classroom. </a:t>
            </a:r>
          </a:p>
        </p:txBody>
      </p:sp>
      <p:grpSp>
        <p:nvGrpSpPr>
          <p:cNvPr id="3" name="Google Shape;187;p29">
            <a:extLst>
              <a:ext uri="{FF2B5EF4-FFF2-40B4-BE49-F238E27FC236}">
                <a16:creationId xmlns:a16="http://schemas.microsoft.com/office/drawing/2014/main" id="{C3022AA1-278E-B09F-F96D-71FDC3049178}"/>
              </a:ext>
            </a:extLst>
          </p:cNvPr>
          <p:cNvGrpSpPr/>
          <p:nvPr/>
        </p:nvGrpSpPr>
        <p:grpSpPr>
          <a:xfrm rot="-5400000" flipH="1">
            <a:off x="1216048" y="1647706"/>
            <a:ext cx="52921" cy="1835045"/>
            <a:chOff x="16081378" y="5835651"/>
            <a:chExt cx="58738" cy="2036763"/>
          </a:xfrm>
        </p:grpSpPr>
        <p:sp>
          <p:nvSpPr>
            <p:cNvPr id="4" name="Google Shape;188;p29">
              <a:extLst>
                <a:ext uri="{FF2B5EF4-FFF2-40B4-BE49-F238E27FC236}">
                  <a16:creationId xmlns:a16="http://schemas.microsoft.com/office/drawing/2014/main" id="{DA6590A7-867E-135C-9995-08B333029997}"/>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 name="Google Shape;189;p29">
              <a:extLst>
                <a:ext uri="{FF2B5EF4-FFF2-40B4-BE49-F238E27FC236}">
                  <a16:creationId xmlns:a16="http://schemas.microsoft.com/office/drawing/2014/main" id="{AB87CF44-354D-CBF5-5C3E-554B46F45099}"/>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7" name="Google Shape;190;p29">
              <a:extLst>
                <a:ext uri="{FF2B5EF4-FFF2-40B4-BE49-F238E27FC236}">
                  <a16:creationId xmlns:a16="http://schemas.microsoft.com/office/drawing/2014/main" id="{75F02846-29CA-19E6-F85A-1AB98CDEEE01}"/>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91;p29">
              <a:extLst>
                <a:ext uri="{FF2B5EF4-FFF2-40B4-BE49-F238E27FC236}">
                  <a16:creationId xmlns:a16="http://schemas.microsoft.com/office/drawing/2014/main" id="{D8759C65-6511-51C2-6C92-A145265EF916}"/>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9" name="Google Shape;192;p29">
              <a:extLst>
                <a:ext uri="{FF2B5EF4-FFF2-40B4-BE49-F238E27FC236}">
                  <a16:creationId xmlns:a16="http://schemas.microsoft.com/office/drawing/2014/main" id="{BC6AF7E9-501E-60CA-4EE0-9A5D3264301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3;p29">
              <a:extLst>
                <a:ext uri="{FF2B5EF4-FFF2-40B4-BE49-F238E27FC236}">
                  <a16:creationId xmlns:a16="http://schemas.microsoft.com/office/drawing/2014/main" id="{B1F7DFFC-4077-0045-AE88-27429C98F66C}"/>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4;p29">
              <a:extLst>
                <a:ext uri="{FF2B5EF4-FFF2-40B4-BE49-F238E27FC236}">
                  <a16:creationId xmlns:a16="http://schemas.microsoft.com/office/drawing/2014/main" id="{3A9F4EF2-5209-E19B-E44C-A1D1B738194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5;p29">
              <a:extLst>
                <a:ext uri="{FF2B5EF4-FFF2-40B4-BE49-F238E27FC236}">
                  <a16:creationId xmlns:a16="http://schemas.microsoft.com/office/drawing/2014/main" id="{B71290F1-EBEA-93D2-A93C-C91D0A64059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6;p29">
              <a:extLst>
                <a:ext uri="{FF2B5EF4-FFF2-40B4-BE49-F238E27FC236}">
                  <a16:creationId xmlns:a16="http://schemas.microsoft.com/office/drawing/2014/main" id="{C378FD30-F832-3B4D-1268-0FB3CBD1031C}"/>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7;p29">
              <a:extLst>
                <a:ext uri="{FF2B5EF4-FFF2-40B4-BE49-F238E27FC236}">
                  <a16:creationId xmlns:a16="http://schemas.microsoft.com/office/drawing/2014/main" id="{997D514A-FEA8-836F-8C75-D07149F4929E}"/>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8;p29">
              <a:extLst>
                <a:ext uri="{FF2B5EF4-FFF2-40B4-BE49-F238E27FC236}">
                  <a16:creationId xmlns:a16="http://schemas.microsoft.com/office/drawing/2014/main" id="{24503612-5856-2350-E509-5809BE8BE442}"/>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9;p29">
              <a:extLst>
                <a:ext uri="{FF2B5EF4-FFF2-40B4-BE49-F238E27FC236}">
                  <a16:creationId xmlns:a16="http://schemas.microsoft.com/office/drawing/2014/main" id="{1AB01514-D85B-AC36-CEA5-5FDCC616C642}"/>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200;p29">
              <a:extLst>
                <a:ext uri="{FF2B5EF4-FFF2-40B4-BE49-F238E27FC236}">
                  <a16:creationId xmlns:a16="http://schemas.microsoft.com/office/drawing/2014/main" id="{0132B36B-BE5B-2E06-2F3C-49CA6AF0A88F}"/>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201;p29">
              <a:extLst>
                <a:ext uri="{FF2B5EF4-FFF2-40B4-BE49-F238E27FC236}">
                  <a16:creationId xmlns:a16="http://schemas.microsoft.com/office/drawing/2014/main" id="{3685816B-4BBE-93C1-4638-B67186E1DB31}"/>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202;p29">
              <a:extLst>
                <a:ext uri="{FF2B5EF4-FFF2-40B4-BE49-F238E27FC236}">
                  <a16:creationId xmlns:a16="http://schemas.microsoft.com/office/drawing/2014/main" id="{96A688F7-72F6-40E7-5A22-AFDB0FFE78B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3;p29">
              <a:extLst>
                <a:ext uri="{FF2B5EF4-FFF2-40B4-BE49-F238E27FC236}">
                  <a16:creationId xmlns:a16="http://schemas.microsoft.com/office/drawing/2014/main" id="{BBE7F43F-769D-9E64-6449-D144395DBC67}"/>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4;p29">
              <a:extLst>
                <a:ext uri="{FF2B5EF4-FFF2-40B4-BE49-F238E27FC236}">
                  <a16:creationId xmlns:a16="http://schemas.microsoft.com/office/drawing/2014/main" id="{370C3BF3-D408-33E6-E49A-97B5643F7AA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5;p29">
              <a:extLst>
                <a:ext uri="{FF2B5EF4-FFF2-40B4-BE49-F238E27FC236}">
                  <a16:creationId xmlns:a16="http://schemas.microsoft.com/office/drawing/2014/main" id="{85D13E31-6BA7-9293-8101-D239B8763C34}"/>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6;p29">
              <a:extLst>
                <a:ext uri="{FF2B5EF4-FFF2-40B4-BE49-F238E27FC236}">
                  <a16:creationId xmlns:a16="http://schemas.microsoft.com/office/drawing/2014/main" id="{01CBAD45-5AF7-C1B8-AA00-6045431D8F2C}"/>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7;p29">
              <a:extLst>
                <a:ext uri="{FF2B5EF4-FFF2-40B4-BE49-F238E27FC236}">
                  <a16:creationId xmlns:a16="http://schemas.microsoft.com/office/drawing/2014/main" id="{07CD1C85-691C-A1EA-44CE-56B88063B181}"/>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8;p29">
              <a:extLst>
                <a:ext uri="{FF2B5EF4-FFF2-40B4-BE49-F238E27FC236}">
                  <a16:creationId xmlns:a16="http://schemas.microsoft.com/office/drawing/2014/main" id="{D56344AE-0684-9997-3B7B-B4E68E5C8B64}"/>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9;p29">
              <a:extLst>
                <a:ext uri="{FF2B5EF4-FFF2-40B4-BE49-F238E27FC236}">
                  <a16:creationId xmlns:a16="http://schemas.microsoft.com/office/drawing/2014/main" id="{8E320F89-F8DA-20B3-F392-40D3E4AF3D25}"/>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10;p29">
              <a:extLst>
                <a:ext uri="{FF2B5EF4-FFF2-40B4-BE49-F238E27FC236}">
                  <a16:creationId xmlns:a16="http://schemas.microsoft.com/office/drawing/2014/main" id="{B3FCAC40-5B5B-7747-CABD-FE948ADF0418}"/>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11;p29">
              <a:extLst>
                <a:ext uri="{FF2B5EF4-FFF2-40B4-BE49-F238E27FC236}">
                  <a16:creationId xmlns:a16="http://schemas.microsoft.com/office/drawing/2014/main" id="{9C033258-8A27-AA3B-D60D-7A2AA24E7A86}"/>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12;p29">
              <a:extLst>
                <a:ext uri="{FF2B5EF4-FFF2-40B4-BE49-F238E27FC236}">
                  <a16:creationId xmlns:a16="http://schemas.microsoft.com/office/drawing/2014/main" id="{AD375930-1859-A34D-D96B-D8037CC27D7A}"/>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3;p29">
              <a:extLst>
                <a:ext uri="{FF2B5EF4-FFF2-40B4-BE49-F238E27FC236}">
                  <a16:creationId xmlns:a16="http://schemas.microsoft.com/office/drawing/2014/main" id="{871840B7-A3C4-B22C-DD8F-1460FDED9FDD}"/>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4;p29">
              <a:extLst>
                <a:ext uri="{FF2B5EF4-FFF2-40B4-BE49-F238E27FC236}">
                  <a16:creationId xmlns:a16="http://schemas.microsoft.com/office/drawing/2014/main" id="{FA520D3F-D2C0-9A76-2F9A-8E358F8ACD6C}"/>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5;p29">
              <a:extLst>
                <a:ext uri="{FF2B5EF4-FFF2-40B4-BE49-F238E27FC236}">
                  <a16:creationId xmlns:a16="http://schemas.microsoft.com/office/drawing/2014/main" id="{7AB2CDF6-E08F-98B3-7699-F0FCBB14A05D}"/>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33" name="Google Shape;184;p29">
            <a:extLst>
              <a:ext uri="{FF2B5EF4-FFF2-40B4-BE49-F238E27FC236}">
                <a16:creationId xmlns:a16="http://schemas.microsoft.com/office/drawing/2014/main" id="{8AB56D43-2AB7-9D43-34D6-22608CF55C55}"/>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34" name="Google Shape;185;p29">
            <a:extLst>
              <a:ext uri="{FF2B5EF4-FFF2-40B4-BE49-F238E27FC236}">
                <a16:creationId xmlns:a16="http://schemas.microsoft.com/office/drawing/2014/main" id="{6617E545-7DFF-5E93-FA4D-FC6A0F0EB93E}"/>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35" name="Google Shape;186;p29">
            <a:extLst>
              <a:ext uri="{FF2B5EF4-FFF2-40B4-BE49-F238E27FC236}">
                <a16:creationId xmlns:a16="http://schemas.microsoft.com/office/drawing/2014/main" id="{1028A0A3-81FD-3276-D65C-5EAB0015FE5D}"/>
              </a:ext>
            </a:extLst>
          </p:cNvPr>
          <p:cNvSpPr txBox="1"/>
          <p:nvPr/>
        </p:nvSpPr>
        <p:spPr>
          <a:xfrm>
            <a:off x="205419" y="1724298"/>
            <a:ext cx="9263046"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Teaching Pedagogies</a:t>
            </a:r>
            <a:endParaRPr sz="2701" dirty="0">
              <a:solidFill>
                <a:schemeClr val="lt2"/>
              </a:solidFill>
              <a:latin typeface="Raleway ExtraBold" panose="020B0903030101060003" pitchFamily="34" charset="0"/>
              <a:ea typeface="Calibri"/>
              <a:cs typeface="Calibri"/>
              <a:sym typeface="Calibri"/>
            </a:endParaRPr>
          </a:p>
        </p:txBody>
      </p:sp>
      <p:grpSp>
        <p:nvGrpSpPr>
          <p:cNvPr id="36" name="Google Shape;187;p29">
            <a:extLst>
              <a:ext uri="{FF2B5EF4-FFF2-40B4-BE49-F238E27FC236}">
                <a16:creationId xmlns:a16="http://schemas.microsoft.com/office/drawing/2014/main" id="{B4B53856-83E5-2077-CD29-D1D9864519AD}"/>
              </a:ext>
            </a:extLst>
          </p:cNvPr>
          <p:cNvGrpSpPr/>
          <p:nvPr/>
        </p:nvGrpSpPr>
        <p:grpSpPr>
          <a:xfrm rot="-5400000" flipH="1">
            <a:off x="1198392" y="1772888"/>
            <a:ext cx="52921" cy="1835045"/>
            <a:chOff x="16081378" y="5835651"/>
            <a:chExt cx="58738" cy="2036763"/>
          </a:xfrm>
        </p:grpSpPr>
        <p:sp>
          <p:nvSpPr>
            <p:cNvPr id="37" name="Google Shape;188;p29">
              <a:extLst>
                <a:ext uri="{FF2B5EF4-FFF2-40B4-BE49-F238E27FC236}">
                  <a16:creationId xmlns:a16="http://schemas.microsoft.com/office/drawing/2014/main" id="{70B92F6E-6CAC-857B-C01C-2FBD4CC78EA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D62A616-394B-55DE-821A-86D8868C62A2}"/>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F03A1529-341F-F89D-7210-F878740700D7}"/>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657489CC-A848-AF7B-97BD-2A14B2BB77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572677E1-4AD3-CA86-DF53-8575789CADA0}"/>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8829C027-3CB4-C8A7-6E13-085C313BA8A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70F344B3-785A-4F60-CB3D-74CA5D810C2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362F3B4B-7BCD-FE02-307D-2E58BD42C569}"/>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9C670C4A-0F5D-C67A-F901-9E9D046366D4}"/>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B32CA291-A286-5003-ACE8-A3BED8AEF21A}"/>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16DB1C91-A3DC-F909-74A4-87675F182066}"/>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43844309-E4DD-475A-A686-FF20CCA68EAD}"/>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87E22120-C760-28D2-E76A-37B3DCC1BD98}"/>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761D3D98-13A4-F7EA-0E84-5C6A57A50C2D}"/>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A0FA0E47-3934-6EE9-62F1-E81567459BB1}"/>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FEDBDA98-CF91-3143-A73F-3B14DB40CF15}"/>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53292DD4-902B-59C0-23A0-9D88C7BED50E}"/>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6931BABC-BAB9-5371-63EC-733D81C5D91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08321FB6-050B-FDD5-AC84-0CD8CF928EF4}"/>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C7721415-FD00-F3CF-589D-708217357956}"/>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696C1E88-6CF6-A6AE-7B92-F168D53CB6C1}"/>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5EAEE7AB-7620-D45F-2669-A26D26964A9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C71A4634-72D7-3623-7538-84B4F9C0C992}"/>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FDC5C743-5B77-15FB-4585-27484C0913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8D5AF998-B600-F5D4-638F-0665F084BD4B}"/>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28B13EEE-F528-6978-BEB4-198F0E16715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01E84E99-CA90-2389-E1C5-26AD9DA768E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A03127F9-839A-8E16-0B00-EFFEA8348BBB}"/>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27400024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6" name="TextBox 5">
            <a:extLst>
              <a:ext uri="{FF2B5EF4-FFF2-40B4-BE49-F238E27FC236}">
                <a16:creationId xmlns:a16="http://schemas.microsoft.com/office/drawing/2014/main" id="{000959C3-6F3D-6589-4604-EB148B52FAC8}"/>
              </a:ext>
            </a:extLst>
          </p:cNvPr>
          <p:cNvSpPr txBox="1"/>
          <p:nvPr/>
        </p:nvSpPr>
        <p:spPr>
          <a:xfrm>
            <a:off x="567813" y="3546736"/>
            <a:ext cx="8008373" cy="2031325"/>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Lectures will </a:t>
            </a:r>
            <a:r>
              <a:rPr lang="en-GB" b="1" dirty="0">
                <a:effectLst/>
                <a:latin typeface="Arial" panose="020B0604020202020204" pitchFamily="34" charset="0"/>
                <a:cs typeface="Arial" panose="020B0604020202020204" pitchFamily="34" charset="0"/>
              </a:rPr>
              <a:t>not be very long </a:t>
            </a:r>
            <a:r>
              <a:rPr lang="en-GB" dirty="0">
                <a:effectLst/>
                <a:latin typeface="Arial" panose="020B0604020202020204" pitchFamily="34" charset="0"/>
                <a:cs typeface="Arial" panose="020B0604020202020204" pitchFamily="34" charset="0"/>
              </a:rPr>
              <a:t>unless necessary. There will be </a:t>
            </a:r>
            <a:r>
              <a:rPr lang="en-GB" b="1" dirty="0">
                <a:effectLst/>
                <a:latin typeface="Arial" panose="020B0604020202020204" pitchFamily="34" charset="0"/>
                <a:cs typeface="Arial" panose="020B0604020202020204" pitchFamily="34" charset="0"/>
              </a:rPr>
              <a:t>many substantial activities </a:t>
            </a:r>
            <a:r>
              <a:rPr lang="en-GB" dirty="0">
                <a:effectLst/>
                <a:latin typeface="Arial" panose="020B0604020202020204" pitchFamily="34" charset="0"/>
                <a:cs typeface="Arial" panose="020B0604020202020204" pitchFamily="34" charset="0"/>
              </a:rPr>
              <a:t>– lab work, demonstrations, group discussions, competitions, creative work, debates, workshops and potentially a guest lecture. You are expected to engage in scheduled debates, complete worksheets, pay attention to and make notes to lectures, present in group and individual presentations, and ask questions in question-and-answer sessions. </a:t>
            </a:r>
            <a:r>
              <a:rPr lang="en-GB" b="1" dirty="0">
                <a:effectLst/>
                <a:latin typeface="Arial" panose="020B0604020202020204" pitchFamily="34" charset="0"/>
                <a:cs typeface="Arial" panose="020B0604020202020204" pitchFamily="34" charset="0"/>
              </a:rPr>
              <a:t>Lessons will always end with key messages and learning point</a:t>
            </a:r>
            <a:r>
              <a:rPr lang="en-GB" dirty="0">
                <a:effectLst/>
                <a:latin typeface="Arial" panose="020B0604020202020204" pitchFamily="34" charset="0"/>
                <a:cs typeface="Arial" panose="020B0604020202020204" pitchFamily="34" charset="0"/>
              </a:rPr>
              <a:t>s. Regarding classroom management, </a:t>
            </a:r>
            <a:r>
              <a:rPr lang="en-GB" b="1" dirty="0">
                <a:effectLst/>
                <a:latin typeface="Arial" panose="020B0604020202020204" pitchFamily="34" charset="0"/>
                <a:cs typeface="Arial" panose="020B0604020202020204" pitchFamily="34" charset="0"/>
              </a:rPr>
              <a:t>please be prompt </a:t>
            </a:r>
            <a:r>
              <a:rPr lang="en-GB" dirty="0">
                <a:effectLst/>
                <a:latin typeface="Arial" panose="020B0604020202020204" pitchFamily="34" charset="0"/>
                <a:cs typeface="Arial" panose="020B0604020202020204" pitchFamily="34" charset="0"/>
              </a:rPr>
              <a:t>and </a:t>
            </a:r>
            <a:r>
              <a:rPr lang="en-GB" b="1" dirty="0">
                <a:effectLst/>
                <a:latin typeface="Arial" panose="020B0604020202020204" pitchFamily="34" charset="0"/>
                <a:cs typeface="Arial" panose="020B0604020202020204" pitchFamily="34" charset="0"/>
              </a:rPr>
              <a:t>punctual</a:t>
            </a:r>
            <a:r>
              <a:rPr lang="en-GB" dirty="0">
                <a:effectLst/>
                <a:latin typeface="Arial" panose="020B0604020202020204" pitchFamily="34" charset="0"/>
                <a:cs typeface="Arial" panose="020B0604020202020204" pitchFamily="34" charset="0"/>
              </a:rPr>
              <a:t>. </a:t>
            </a:r>
          </a:p>
          <a:p>
            <a:endParaRPr lang="en-GB" dirty="0">
              <a:latin typeface="Arial" panose="020B0604020202020204" pitchFamily="34" charset="0"/>
              <a:cs typeface="Arial" panose="020B0604020202020204" pitchFamily="34" charset="0"/>
            </a:endParaRPr>
          </a:p>
          <a:p>
            <a:r>
              <a:rPr lang="en-GB" b="1" dirty="0">
                <a:effectLst/>
                <a:latin typeface="Arial" panose="020B0604020202020204" pitchFamily="34" charset="0"/>
                <a:cs typeface="Arial" panose="020B0604020202020204" pitchFamily="34" charset="0"/>
              </a:rPr>
              <a:t>Breaks will be provided where necessary</a:t>
            </a:r>
            <a:r>
              <a:rPr lang="en-GB" dirty="0">
                <a:effectLst/>
                <a:latin typeface="Arial" panose="020B0604020202020204" pitchFamily="34" charset="0"/>
                <a:cs typeface="Arial" panose="020B0604020202020204" pitchFamily="34" charset="0"/>
              </a:rPr>
              <a:t>. </a:t>
            </a:r>
          </a:p>
        </p:txBody>
      </p:sp>
      <p:grpSp>
        <p:nvGrpSpPr>
          <p:cNvPr id="3" name="Google Shape;187;p29">
            <a:extLst>
              <a:ext uri="{FF2B5EF4-FFF2-40B4-BE49-F238E27FC236}">
                <a16:creationId xmlns:a16="http://schemas.microsoft.com/office/drawing/2014/main" id="{C3022AA1-278E-B09F-F96D-71FDC3049178}"/>
              </a:ext>
            </a:extLst>
          </p:cNvPr>
          <p:cNvGrpSpPr/>
          <p:nvPr/>
        </p:nvGrpSpPr>
        <p:grpSpPr>
          <a:xfrm rot="-5400000" flipH="1">
            <a:off x="1216048" y="1647706"/>
            <a:ext cx="52921" cy="1835045"/>
            <a:chOff x="16081378" y="5835651"/>
            <a:chExt cx="58738" cy="2036763"/>
          </a:xfrm>
        </p:grpSpPr>
        <p:sp>
          <p:nvSpPr>
            <p:cNvPr id="4" name="Google Shape;188;p29">
              <a:extLst>
                <a:ext uri="{FF2B5EF4-FFF2-40B4-BE49-F238E27FC236}">
                  <a16:creationId xmlns:a16="http://schemas.microsoft.com/office/drawing/2014/main" id="{DA6590A7-867E-135C-9995-08B333029997}"/>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 name="Google Shape;189;p29">
              <a:extLst>
                <a:ext uri="{FF2B5EF4-FFF2-40B4-BE49-F238E27FC236}">
                  <a16:creationId xmlns:a16="http://schemas.microsoft.com/office/drawing/2014/main" id="{AB87CF44-354D-CBF5-5C3E-554B46F45099}"/>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7" name="Google Shape;190;p29">
              <a:extLst>
                <a:ext uri="{FF2B5EF4-FFF2-40B4-BE49-F238E27FC236}">
                  <a16:creationId xmlns:a16="http://schemas.microsoft.com/office/drawing/2014/main" id="{75F02846-29CA-19E6-F85A-1AB98CDEEE01}"/>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91;p29">
              <a:extLst>
                <a:ext uri="{FF2B5EF4-FFF2-40B4-BE49-F238E27FC236}">
                  <a16:creationId xmlns:a16="http://schemas.microsoft.com/office/drawing/2014/main" id="{D8759C65-6511-51C2-6C92-A145265EF916}"/>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9" name="Google Shape;192;p29">
              <a:extLst>
                <a:ext uri="{FF2B5EF4-FFF2-40B4-BE49-F238E27FC236}">
                  <a16:creationId xmlns:a16="http://schemas.microsoft.com/office/drawing/2014/main" id="{BC6AF7E9-501E-60CA-4EE0-9A5D3264301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3;p29">
              <a:extLst>
                <a:ext uri="{FF2B5EF4-FFF2-40B4-BE49-F238E27FC236}">
                  <a16:creationId xmlns:a16="http://schemas.microsoft.com/office/drawing/2014/main" id="{B1F7DFFC-4077-0045-AE88-27429C98F66C}"/>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4;p29">
              <a:extLst>
                <a:ext uri="{FF2B5EF4-FFF2-40B4-BE49-F238E27FC236}">
                  <a16:creationId xmlns:a16="http://schemas.microsoft.com/office/drawing/2014/main" id="{3A9F4EF2-5209-E19B-E44C-A1D1B738194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5;p29">
              <a:extLst>
                <a:ext uri="{FF2B5EF4-FFF2-40B4-BE49-F238E27FC236}">
                  <a16:creationId xmlns:a16="http://schemas.microsoft.com/office/drawing/2014/main" id="{B71290F1-EBEA-93D2-A93C-C91D0A64059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6;p29">
              <a:extLst>
                <a:ext uri="{FF2B5EF4-FFF2-40B4-BE49-F238E27FC236}">
                  <a16:creationId xmlns:a16="http://schemas.microsoft.com/office/drawing/2014/main" id="{C378FD30-F832-3B4D-1268-0FB3CBD1031C}"/>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7;p29">
              <a:extLst>
                <a:ext uri="{FF2B5EF4-FFF2-40B4-BE49-F238E27FC236}">
                  <a16:creationId xmlns:a16="http://schemas.microsoft.com/office/drawing/2014/main" id="{997D514A-FEA8-836F-8C75-D07149F4929E}"/>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8;p29">
              <a:extLst>
                <a:ext uri="{FF2B5EF4-FFF2-40B4-BE49-F238E27FC236}">
                  <a16:creationId xmlns:a16="http://schemas.microsoft.com/office/drawing/2014/main" id="{24503612-5856-2350-E509-5809BE8BE442}"/>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9;p29">
              <a:extLst>
                <a:ext uri="{FF2B5EF4-FFF2-40B4-BE49-F238E27FC236}">
                  <a16:creationId xmlns:a16="http://schemas.microsoft.com/office/drawing/2014/main" id="{1AB01514-D85B-AC36-CEA5-5FDCC616C642}"/>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200;p29">
              <a:extLst>
                <a:ext uri="{FF2B5EF4-FFF2-40B4-BE49-F238E27FC236}">
                  <a16:creationId xmlns:a16="http://schemas.microsoft.com/office/drawing/2014/main" id="{0132B36B-BE5B-2E06-2F3C-49CA6AF0A88F}"/>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201;p29">
              <a:extLst>
                <a:ext uri="{FF2B5EF4-FFF2-40B4-BE49-F238E27FC236}">
                  <a16:creationId xmlns:a16="http://schemas.microsoft.com/office/drawing/2014/main" id="{3685816B-4BBE-93C1-4638-B67186E1DB31}"/>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202;p29">
              <a:extLst>
                <a:ext uri="{FF2B5EF4-FFF2-40B4-BE49-F238E27FC236}">
                  <a16:creationId xmlns:a16="http://schemas.microsoft.com/office/drawing/2014/main" id="{96A688F7-72F6-40E7-5A22-AFDB0FFE78B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3;p29">
              <a:extLst>
                <a:ext uri="{FF2B5EF4-FFF2-40B4-BE49-F238E27FC236}">
                  <a16:creationId xmlns:a16="http://schemas.microsoft.com/office/drawing/2014/main" id="{BBE7F43F-769D-9E64-6449-D144395DBC67}"/>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4;p29">
              <a:extLst>
                <a:ext uri="{FF2B5EF4-FFF2-40B4-BE49-F238E27FC236}">
                  <a16:creationId xmlns:a16="http://schemas.microsoft.com/office/drawing/2014/main" id="{370C3BF3-D408-33E6-E49A-97B5643F7AA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5;p29">
              <a:extLst>
                <a:ext uri="{FF2B5EF4-FFF2-40B4-BE49-F238E27FC236}">
                  <a16:creationId xmlns:a16="http://schemas.microsoft.com/office/drawing/2014/main" id="{85D13E31-6BA7-9293-8101-D239B8763C34}"/>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6;p29">
              <a:extLst>
                <a:ext uri="{FF2B5EF4-FFF2-40B4-BE49-F238E27FC236}">
                  <a16:creationId xmlns:a16="http://schemas.microsoft.com/office/drawing/2014/main" id="{01CBAD45-5AF7-C1B8-AA00-6045431D8F2C}"/>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7;p29">
              <a:extLst>
                <a:ext uri="{FF2B5EF4-FFF2-40B4-BE49-F238E27FC236}">
                  <a16:creationId xmlns:a16="http://schemas.microsoft.com/office/drawing/2014/main" id="{07CD1C85-691C-A1EA-44CE-56B88063B181}"/>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8;p29">
              <a:extLst>
                <a:ext uri="{FF2B5EF4-FFF2-40B4-BE49-F238E27FC236}">
                  <a16:creationId xmlns:a16="http://schemas.microsoft.com/office/drawing/2014/main" id="{D56344AE-0684-9997-3B7B-B4E68E5C8B64}"/>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9;p29">
              <a:extLst>
                <a:ext uri="{FF2B5EF4-FFF2-40B4-BE49-F238E27FC236}">
                  <a16:creationId xmlns:a16="http://schemas.microsoft.com/office/drawing/2014/main" id="{8E320F89-F8DA-20B3-F392-40D3E4AF3D25}"/>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10;p29">
              <a:extLst>
                <a:ext uri="{FF2B5EF4-FFF2-40B4-BE49-F238E27FC236}">
                  <a16:creationId xmlns:a16="http://schemas.microsoft.com/office/drawing/2014/main" id="{B3FCAC40-5B5B-7747-CABD-FE948ADF0418}"/>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11;p29">
              <a:extLst>
                <a:ext uri="{FF2B5EF4-FFF2-40B4-BE49-F238E27FC236}">
                  <a16:creationId xmlns:a16="http://schemas.microsoft.com/office/drawing/2014/main" id="{9C033258-8A27-AA3B-D60D-7A2AA24E7A86}"/>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12;p29">
              <a:extLst>
                <a:ext uri="{FF2B5EF4-FFF2-40B4-BE49-F238E27FC236}">
                  <a16:creationId xmlns:a16="http://schemas.microsoft.com/office/drawing/2014/main" id="{AD375930-1859-A34D-D96B-D8037CC27D7A}"/>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3;p29">
              <a:extLst>
                <a:ext uri="{FF2B5EF4-FFF2-40B4-BE49-F238E27FC236}">
                  <a16:creationId xmlns:a16="http://schemas.microsoft.com/office/drawing/2014/main" id="{871840B7-A3C4-B22C-DD8F-1460FDED9FDD}"/>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4;p29">
              <a:extLst>
                <a:ext uri="{FF2B5EF4-FFF2-40B4-BE49-F238E27FC236}">
                  <a16:creationId xmlns:a16="http://schemas.microsoft.com/office/drawing/2014/main" id="{FA520D3F-D2C0-9A76-2F9A-8E358F8ACD6C}"/>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5;p29">
              <a:extLst>
                <a:ext uri="{FF2B5EF4-FFF2-40B4-BE49-F238E27FC236}">
                  <a16:creationId xmlns:a16="http://schemas.microsoft.com/office/drawing/2014/main" id="{7AB2CDF6-E08F-98B3-7699-F0FCBB14A05D}"/>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33" name="Google Shape;184;p29">
            <a:extLst>
              <a:ext uri="{FF2B5EF4-FFF2-40B4-BE49-F238E27FC236}">
                <a16:creationId xmlns:a16="http://schemas.microsoft.com/office/drawing/2014/main" id="{8AB56D43-2AB7-9D43-34D6-22608CF55C55}"/>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34" name="Google Shape;185;p29">
            <a:extLst>
              <a:ext uri="{FF2B5EF4-FFF2-40B4-BE49-F238E27FC236}">
                <a16:creationId xmlns:a16="http://schemas.microsoft.com/office/drawing/2014/main" id="{6617E545-7DFF-5E93-FA4D-FC6A0F0EB93E}"/>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35" name="Google Shape;186;p29">
            <a:extLst>
              <a:ext uri="{FF2B5EF4-FFF2-40B4-BE49-F238E27FC236}">
                <a16:creationId xmlns:a16="http://schemas.microsoft.com/office/drawing/2014/main" id="{1028A0A3-81FD-3276-D65C-5EAB0015FE5D}"/>
              </a:ext>
            </a:extLst>
          </p:cNvPr>
          <p:cNvSpPr txBox="1"/>
          <p:nvPr/>
        </p:nvSpPr>
        <p:spPr>
          <a:xfrm>
            <a:off x="205419" y="1724298"/>
            <a:ext cx="9263046"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Teaching Pedagogies</a:t>
            </a:r>
            <a:endParaRPr sz="2701" dirty="0">
              <a:solidFill>
                <a:schemeClr val="lt2"/>
              </a:solidFill>
              <a:latin typeface="Raleway ExtraBold" panose="020B0903030101060003" pitchFamily="34" charset="0"/>
              <a:ea typeface="Calibri"/>
              <a:cs typeface="Calibri"/>
              <a:sym typeface="Calibri"/>
            </a:endParaRPr>
          </a:p>
        </p:txBody>
      </p:sp>
      <p:grpSp>
        <p:nvGrpSpPr>
          <p:cNvPr id="36" name="Google Shape;187;p29">
            <a:extLst>
              <a:ext uri="{FF2B5EF4-FFF2-40B4-BE49-F238E27FC236}">
                <a16:creationId xmlns:a16="http://schemas.microsoft.com/office/drawing/2014/main" id="{B4B53856-83E5-2077-CD29-D1D9864519AD}"/>
              </a:ext>
            </a:extLst>
          </p:cNvPr>
          <p:cNvGrpSpPr/>
          <p:nvPr/>
        </p:nvGrpSpPr>
        <p:grpSpPr>
          <a:xfrm rot="-5400000" flipH="1">
            <a:off x="1198392" y="1772888"/>
            <a:ext cx="52921" cy="1835045"/>
            <a:chOff x="16081378" y="5835651"/>
            <a:chExt cx="58738" cy="2036763"/>
          </a:xfrm>
        </p:grpSpPr>
        <p:sp>
          <p:nvSpPr>
            <p:cNvPr id="37" name="Google Shape;188;p29">
              <a:extLst>
                <a:ext uri="{FF2B5EF4-FFF2-40B4-BE49-F238E27FC236}">
                  <a16:creationId xmlns:a16="http://schemas.microsoft.com/office/drawing/2014/main" id="{70B92F6E-6CAC-857B-C01C-2FBD4CC78EA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D62A616-394B-55DE-821A-86D8868C62A2}"/>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F03A1529-341F-F89D-7210-F878740700D7}"/>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657489CC-A848-AF7B-97BD-2A14B2BB77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572677E1-4AD3-CA86-DF53-8575789CADA0}"/>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8829C027-3CB4-C8A7-6E13-085C313BA8A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70F344B3-785A-4F60-CB3D-74CA5D810C2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362F3B4B-7BCD-FE02-307D-2E58BD42C569}"/>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9C670C4A-0F5D-C67A-F901-9E9D046366D4}"/>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B32CA291-A286-5003-ACE8-A3BED8AEF21A}"/>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16DB1C91-A3DC-F909-74A4-87675F182066}"/>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43844309-E4DD-475A-A686-FF20CCA68EAD}"/>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87E22120-C760-28D2-E76A-37B3DCC1BD98}"/>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761D3D98-13A4-F7EA-0E84-5C6A57A50C2D}"/>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A0FA0E47-3934-6EE9-62F1-E81567459BB1}"/>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FEDBDA98-CF91-3143-A73F-3B14DB40CF15}"/>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53292DD4-902B-59C0-23A0-9D88C7BED50E}"/>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6931BABC-BAB9-5371-63EC-733D81C5D91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08321FB6-050B-FDD5-AC84-0CD8CF928EF4}"/>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C7721415-FD00-F3CF-589D-708217357956}"/>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696C1E88-6CF6-A6AE-7B92-F168D53CB6C1}"/>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5EAEE7AB-7620-D45F-2669-A26D26964A9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C71A4634-72D7-3623-7538-84B4F9C0C992}"/>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FDC5C743-5B77-15FB-4585-27484C0913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8D5AF998-B600-F5D4-638F-0665F084BD4B}"/>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28B13EEE-F528-6978-BEB4-198F0E16715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01E84E99-CA90-2389-E1C5-26AD9DA768E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A03127F9-839A-8E16-0B00-EFFEA8348BBB}"/>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8124010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grpSp>
        <p:nvGrpSpPr>
          <p:cNvPr id="187" name="Google Shape;187;p29"/>
          <p:cNvGrpSpPr/>
          <p:nvPr/>
        </p:nvGrpSpPr>
        <p:grpSpPr>
          <a:xfrm rot="-5400000" flipH="1">
            <a:off x="1216048" y="1647706"/>
            <a:ext cx="52921" cy="1835045"/>
            <a:chOff x="16081378" y="5835651"/>
            <a:chExt cx="58738" cy="2036763"/>
          </a:xfrm>
        </p:grpSpPr>
        <p:sp>
          <p:nvSpPr>
            <p:cNvPr id="188" name="Google Shape;188;p29"/>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9" name="Google Shape;189;p29"/>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0" name="Google Shape;190;p29"/>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1" name="Google Shape;191;p29"/>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2" name="Google Shape;192;p29"/>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3" name="Google Shape;193;p29"/>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4" name="Google Shape;194;p29"/>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5" name="Google Shape;195;p29"/>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6" name="Google Shape;196;p29"/>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7" name="Google Shape;197;p29"/>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8" name="Google Shape;198;p29"/>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9" name="Google Shape;199;p29"/>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0" name="Google Shape;200;p29"/>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1" name="Google Shape;201;p29"/>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2" name="Google Shape;202;p29"/>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3" name="Google Shape;203;p29"/>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4" name="Google Shape;204;p29"/>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5" name="Google Shape;205;p29"/>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6" name="Google Shape;206;p29"/>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7" name="Google Shape;207;p29"/>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8" name="Google Shape;208;p29"/>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9" name="Google Shape;209;p29"/>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0" name="Google Shape;210;p29"/>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1" name="Google Shape;211;p29"/>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2" name="Google Shape;212;p29"/>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3" name="Google Shape;213;p29"/>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4" name="Google Shape;214;p29"/>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5" name="Google Shape;215;p29"/>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6" name="TextBox 5">
            <a:extLst>
              <a:ext uri="{FF2B5EF4-FFF2-40B4-BE49-F238E27FC236}">
                <a16:creationId xmlns:a16="http://schemas.microsoft.com/office/drawing/2014/main" id="{000959C3-6F3D-6589-4604-EB148B52FAC8}"/>
              </a:ext>
            </a:extLst>
          </p:cNvPr>
          <p:cNvSpPr txBox="1"/>
          <p:nvPr/>
        </p:nvSpPr>
        <p:spPr>
          <a:xfrm>
            <a:off x="567813" y="3546736"/>
            <a:ext cx="8008373" cy="1384995"/>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If we finish early, then we will move on to the next topic if there is enough time (in which it makes sense to move on). Otherwise, you can focus on programming in </a:t>
            </a:r>
            <a:r>
              <a:rPr lang="en-GB" i="1" dirty="0">
                <a:effectLst/>
                <a:latin typeface="Arial" panose="020B0604020202020204" pitchFamily="34" charset="0"/>
                <a:cs typeface="Arial" panose="020B0604020202020204" pitchFamily="34" charset="0"/>
              </a:rPr>
              <a:t>Codecademy</a:t>
            </a:r>
            <a:r>
              <a:rPr lang="en-GB" dirty="0">
                <a:effectLst/>
                <a:latin typeface="Arial" panose="020B0604020202020204" pitchFamily="34" charset="0"/>
                <a:cs typeface="Arial" panose="020B0604020202020204" pitchFamily="34" charset="0"/>
              </a:rPr>
              <a:t> or ask me questions. The focus is on having a clear trajectory and strong motivation from the outset. </a:t>
            </a:r>
            <a:r>
              <a:rPr lang="en-GB" b="1" dirty="0">
                <a:effectLst/>
                <a:latin typeface="Arial" panose="020B0604020202020204" pitchFamily="34" charset="0"/>
                <a:cs typeface="Arial" panose="020B0604020202020204" pitchFamily="34" charset="0"/>
              </a:rPr>
              <a:t>The goal is not to impart as much theoretical knowledge as possible but on skills, building in practical and applied elements where possible</a:t>
            </a:r>
            <a:r>
              <a:rPr lang="en-GB" dirty="0">
                <a:effectLst/>
                <a:latin typeface="Arial" panose="020B0604020202020204" pitchFamily="34" charset="0"/>
                <a:cs typeface="Arial" panose="020B0604020202020204" pitchFamily="34" charset="0"/>
              </a:rPr>
              <a:t>. We aim to inspire, intrigue, and encourage dialogue in one of the most forefront fields in the tech world. </a:t>
            </a:r>
          </a:p>
        </p:txBody>
      </p:sp>
      <p:grpSp>
        <p:nvGrpSpPr>
          <p:cNvPr id="3" name="Google Shape;187;p29">
            <a:extLst>
              <a:ext uri="{FF2B5EF4-FFF2-40B4-BE49-F238E27FC236}">
                <a16:creationId xmlns:a16="http://schemas.microsoft.com/office/drawing/2014/main" id="{C3022AA1-278E-B09F-F96D-71FDC3049178}"/>
              </a:ext>
            </a:extLst>
          </p:cNvPr>
          <p:cNvGrpSpPr/>
          <p:nvPr/>
        </p:nvGrpSpPr>
        <p:grpSpPr>
          <a:xfrm rot="-5400000" flipH="1">
            <a:off x="1216048" y="1647706"/>
            <a:ext cx="52921" cy="1835045"/>
            <a:chOff x="16081378" y="5835651"/>
            <a:chExt cx="58738" cy="2036763"/>
          </a:xfrm>
        </p:grpSpPr>
        <p:sp>
          <p:nvSpPr>
            <p:cNvPr id="4" name="Google Shape;188;p29">
              <a:extLst>
                <a:ext uri="{FF2B5EF4-FFF2-40B4-BE49-F238E27FC236}">
                  <a16:creationId xmlns:a16="http://schemas.microsoft.com/office/drawing/2014/main" id="{DA6590A7-867E-135C-9995-08B333029997}"/>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 name="Google Shape;189;p29">
              <a:extLst>
                <a:ext uri="{FF2B5EF4-FFF2-40B4-BE49-F238E27FC236}">
                  <a16:creationId xmlns:a16="http://schemas.microsoft.com/office/drawing/2014/main" id="{AB87CF44-354D-CBF5-5C3E-554B46F45099}"/>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7" name="Google Shape;190;p29">
              <a:extLst>
                <a:ext uri="{FF2B5EF4-FFF2-40B4-BE49-F238E27FC236}">
                  <a16:creationId xmlns:a16="http://schemas.microsoft.com/office/drawing/2014/main" id="{75F02846-29CA-19E6-F85A-1AB98CDEEE01}"/>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91;p29">
              <a:extLst>
                <a:ext uri="{FF2B5EF4-FFF2-40B4-BE49-F238E27FC236}">
                  <a16:creationId xmlns:a16="http://schemas.microsoft.com/office/drawing/2014/main" id="{D8759C65-6511-51C2-6C92-A145265EF916}"/>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9" name="Google Shape;192;p29">
              <a:extLst>
                <a:ext uri="{FF2B5EF4-FFF2-40B4-BE49-F238E27FC236}">
                  <a16:creationId xmlns:a16="http://schemas.microsoft.com/office/drawing/2014/main" id="{BC6AF7E9-501E-60CA-4EE0-9A5D3264301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3;p29">
              <a:extLst>
                <a:ext uri="{FF2B5EF4-FFF2-40B4-BE49-F238E27FC236}">
                  <a16:creationId xmlns:a16="http://schemas.microsoft.com/office/drawing/2014/main" id="{B1F7DFFC-4077-0045-AE88-27429C98F66C}"/>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4;p29">
              <a:extLst>
                <a:ext uri="{FF2B5EF4-FFF2-40B4-BE49-F238E27FC236}">
                  <a16:creationId xmlns:a16="http://schemas.microsoft.com/office/drawing/2014/main" id="{3A9F4EF2-5209-E19B-E44C-A1D1B738194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5;p29">
              <a:extLst>
                <a:ext uri="{FF2B5EF4-FFF2-40B4-BE49-F238E27FC236}">
                  <a16:creationId xmlns:a16="http://schemas.microsoft.com/office/drawing/2014/main" id="{B71290F1-EBEA-93D2-A93C-C91D0A64059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6;p29">
              <a:extLst>
                <a:ext uri="{FF2B5EF4-FFF2-40B4-BE49-F238E27FC236}">
                  <a16:creationId xmlns:a16="http://schemas.microsoft.com/office/drawing/2014/main" id="{C378FD30-F832-3B4D-1268-0FB3CBD1031C}"/>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7;p29">
              <a:extLst>
                <a:ext uri="{FF2B5EF4-FFF2-40B4-BE49-F238E27FC236}">
                  <a16:creationId xmlns:a16="http://schemas.microsoft.com/office/drawing/2014/main" id="{997D514A-FEA8-836F-8C75-D07149F4929E}"/>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8;p29">
              <a:extLst>
                <a:ext uri="{FF2B5EF4-FFF2-40B4-BE49-F238E27FC236}">
                  <a16:creationId xmlns:a16="http://schemas.microsoft.com/office/drawing/2014/main" id="{24503612-5856-2350-E509-5809BE8BE442}"/>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9;p29">
              <a:extLst>
                <a:ext uri="{FF2B5EF4-FFF2-40B4-BE49-F238E27FC236}">
                  <a16:creationId xmlns:a16="http://schemas.microsoft.com/office/drawing/2014/main" id="{1AB01514-D85B-AC36-CEA5-5FDCC616C642}"/>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200;p29">
              <a:extLst>
                <a:ext uri="{FF2B5EF4-FFF2-40B4-BE49-F238E27FC236}">
                  <a16:creationId xmlns:a16="http://schemas.microsoft.com/office/drawing/2014/main" id="{0132B36B-BE5B-2E06-2F3C-49CA6AF0A88F}"/>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201;p29">
              <a:extLst>
                <a:ext uri="{FF2B5EF4-FFF2-40B4-BE49-F238E27FC236}">
                  <a16:creationId xmlns:a16="http://schemas.microsoft.com/office/drawing/2014/main" id="{3685816B-4BBE-93C1-4638-B67186E1DB31}"/>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202;p29">
              <a:extLst>
                <a:ext uri="{FF2B5EF4-FFF2-40B4-BE49-F238E27FC236}">
                  <a16:creationId xmlns:a16="http://schemas.microsoft.com/office/drawing/2014/main" id="{96A688F7-72F6-40E7-5A22-AFDB0FFE78B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3;p29">
              <a:extLst>
                <a:ext uri="{FF2B5EF4-FFF2-40B4-BE49-F238E27FC236}">
                  <a16:creationId xmlns:a16="http://schemas.microsoft.com/office/drawing/2014/main" id="{BBE7F43F-769D-9E64-6449-D144395DBC67}"/>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4;p29">
              <a:extLst>
                <a:ext uri="{FF2B5EF4-FFF2-40B4-BE49-F238E27FC236}">
                  <a16:creationId xmlns:a16="http://schemas.microsoft.com/office/drawing/2014/main" id="{370C3BF3-D408-33E6-E49A-97B5643F7AA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5;p29">
              <a:extLst>
                <a:ext uri="{FF2B5EF4-FFF2-40B4-BE49-F238E27FC236}">
                  <a16:creationId xmlns:a16="http://schemas.microsoft.com/office/drawing/2014/main" id="{85D13E31-6BA7-9293-8101-D239B8763C34}"/>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6;p29">
              <a:extLst>
                <a:ext uri="{FF2B5EF4-FFF2-40B4-BE49-F238E27FC236}">
                  <a16:creationId xmlns:a16="http://schemas.microsoft.com/office/drawing/2014/main" id="{01CBAD45-5AF7-C1B8-AA00-6045431D8F2C}"/>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7;p29">
              <a:extLst>
                <a:ext uri="{FF2B5EF4-FFF2-40B4-BE49-F238E27FC236}">
                  <a16:creationId xmlns:a16="http://schemas.microsoft.com/office/drawing/2014/main" id="{07CD1C85-691C-A1EA-44CE-56B88063B181}"/>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8;p29">
              <a:extLst>
                <a:ext uri="{FF2B5EF4-FFF2-40B4-BE49-F238E27FC236}">
                  <a16:creationId xmlns:a16="http://schemas.microsoft.com/office/drawing/2014/main" id="{D56344AE-0684-9997-3B7B-B4E68E5C8B64}"/>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9;p29">
              <a:extLst>
                <a:ext uri="{FF2B5EF4-FFF2-40B4-BE49-F238E27FC236}">
                  <a16:creationId xmlns:a16="http://schemas.microsoft.com/office/drawing/2014/main" id="{8E320F89-F8DA-20B3-F392-40D3E4AF3D25}"/>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10;p29">
              <a:extLst>
                <a:ext uri="{FF2B5EF4-FFF2-40B4-BE49-F238E27FC236}">
                  <a16:creationId xmlns:a16="http://schemas.microsoft.com/office/drawing/2014/main" id="{B3FCAC40-5B5B-7747-CABD-FE948ADF0418}"/>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11;p29">
              <a:extLst>
                <a:ext uri="{FF2B5EF4-FFF2-40B4-BE49-F238E27FC236}">
                  <a16:creationId xmlns:a16="http://schemas.microsoft.com/office/drawing/2014/main" id="{9C033258-8A27-AA3B-D60D-7A2AA24E7A86}"/>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12;p29">
              <a:extLst>
                <a:ext uri="{FF2B5EF4-FFF2-40B4-BE49-F238E27FC236}">
                  <a16:creationId xmlns:a16="http://schemas.microsoft.com/office/drawing/2014/main" id="{AD375930-1859-A34D-D96B-D8037CC27D7A}"/>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3;p29">
              <a:extLst>
                <a:ext uri="{FF2B5EF4-FFF2-40B4-BE49-F238E27FC236}">
                  <a16:creationId xmlns:a16="http://schemas.microsoft.com/office/drawing/2014/main" id="{871840B7-A3C4-B22C-DD8F-1460FDED9FDD}"/>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4;p29">
              <a:extLst>
                <a:ext uri="{FF2B5EF4-FFF2-40B4-BE49-F238E27FC236}">
                  <a16:creationId xmlns:a16="http://schemas.microsoft.com/office/drawing/2014/main" id="{FA520D3F-D2C0-9A76-2F9A-8E358F8ACD6C}"/>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5;p29">
              <a:extLst>
                <a:ext uri="{FF2B5EF4-FFF2-40B4-BE49-F238E27FC236}">
                  <a16:creationId xmlns:a16="http://schemas.microsoft.com/office/drawing/2014/main" id="{7AB2CDF6-E08F-98B3-7699-F0FCBB14A05D}"/>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33" name="Google Shape;184;p29">
            <a:extLst>
              <a:ext uri="{FF2B5EF4-FFF2-40B4-BE49-F238E27FC236}">
                <a16:creationId xmlns:a16="http://schemas.microsoft.com/office/drawing/2014/main" id="{8AB56D43-2AB7-9D43-34D6-22608CF55C55}"/>
              </a:ext>
            </a:extLst>
          </p:cNvPr>
          <p:cNvPicPr preferRelativeResize="0">
            <a:picLocks noGrp="1"/>
          </p:cNvPicPr>
          <p:nvPr>
            <p:ph type="pic" idx="2"/>
          </p:nvPr>
        </p:nvPicPr>
        <p:blipFill rotWithShape="1">
          <a:blip r:embed="rId5">
            <a:alphaModFix/>
          </a:blip>
          <a:srcRect t="438" b="30800"/>
          <a:stretch/>
        </p:blipFill>
        <p:spPr>
          <a:xfrm>
            <a:off x="-17656" y="910580"/>
            <a:ext cx="9144000" cy="2322772"/>
          </a:xfrm>
          <a:prstGeom prst="rect">
            <a:avLst/>
          </a:prstGeom>
          <a:noFill/>
          <a:ln>
            <a:noFill/>
          </a:ln>
        </p:spPr>
      </p:pic>
      <p:sp>
        <p:nvSpPr>
          <p:cNvPr id="34" name="Google Shape;185;p29">
            <a:extLst>
              <a:ext uri="{FF2B5EF4-FFF2-40B4-BE49-F238E27FC236}">
                <a16:creationId xmlns:a16="http://schemas.microsoft.com/office/drawing/2014/main" id="{6617E545-7DFF-5E93-FA4D-FC6A0F0EB93E}"/>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35" name="Google Shape;186;p29">
            <a:extLst>
              <a:ext uri="{FF2B5EF4-FFF2-40B4-BE49-F238E27FC236}">
                <a16:creationId xmlns:a16="http://schemas.microsoft.com/office/drawing/2014/main" id="{1028A0A3-81FD-3276-D65C-5EAB0015FE5D}"/>
              </a:ext>
            </a:extLst>
          </p:cNvPr>
          <p:cNvSpPr txBox="1"/>
          <p:nvPr/>
        </p:nvSpPr>
        <p:spPr>
          <a:xfrm>
            <a:off x="205419" y="1724298"/>
            <a:ext cx="9263046"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Teaching Pedagogies</a:t>
            </a:r>
            <a:endParaRPr sz="2701" dirty="0">
              <a:solidFill>
                <a:schemeClr val="lt2"/>
              </a:solidFill>
              <a:latin typeface="Raleway ExtraBold" panose="020B0903030101060003" pitchFamily="34" charset="0"/>
              <a:ea typeface="Calibri"/>
              <a:cs typeface="Calibri"/>
              <a:sym typeface="Calibri"/>
            </a:endParaRPr>
          </a:p>
        </p:txBody>
      </p:sp>
      <p:grpSp>
        <p:nvGrpSpPr>
          <p:cNvPr id="36" name="Google Shape;187;p29">
            <a:extLst>
              <a:ext uri="{FF2B5EF4-FFF2-40B4-BE49-F238E27FC236}">
                <a16:creationId xmlns:a16="http://schemas.microsoft.com/office/drawing/2014/main" id="{B4B53856-83E5-2077-CD29-D1D9864519AD}"/>
              </a:ext>
            </a:extLst>
          </p:cNvPr>
          <p:cNvGrpSpPr/>
          <p:nvPr/>
        </p:nvGrpSpPr>
        <p:grpSpPr>
          <a:xfrm rot="-5400000" flipH="1">
            <a:off x="1198392" y="1772888"/>
            <a:ext cx="52921" cy="1835045"/>
            <a:chOff x="16081378" y="5835651"/>
            <a:chExt cx="58738" cy="2036763"/>
          </a:xfrm>
        </p:grpSpPr>
        <p:sp>
          <p:nvSpPr>
            <p:cNvPr id="37" name="Google Shape;188;p29">
              <a:extLst>
                <a:ext uri="{FF2B5EF4-FFF2-40B4-BE49-F238E27FC236}">
                  <a16:creationId xmlns:a16="http://schemas.microsoft.com/office/drawing/2014/main" id="{70B92F6E-6CAC-857B-C01C-2FBD4CC78EA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D62A616-394B-55DE-821A-86D8868C62A2}"/>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F03A1529-341F-F89D-7210-F878740700D7}"/>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657489CC-A848-AF7B-97BD-2A14B2BB77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572677E1-4AD3-CA86-DF53-8575789CADA0}"/>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8829C027-3CB4-C8A7-6E13-085C313BA8A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70F344B3-785A-4F60-CB3D-74CA5D810C2A}"/>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362F3B4B-7BCD-FE02-307D-2E58BD42C569}"/>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9C670C4A-0F5D-C67A-F901-9E9D046366D4}"/>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B32CA291-A286-5003-ACE8-A3BED8AEF21A}"/>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16DB1C91-A3DC-F909-74A4-87675F182066}"/>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43844309-E4DD-475A-A686-FF20CCA68EAD}"/>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87E22120-C760-28D2-E76A-37B3DCC1BD98}"/>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761D3D98-13A4-F7EA-0E84-5C6A57A50C2D}"/>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A0FA0E47-3934-6EE9-62F1-E81567459BB1}"/>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FEDBDA98-CF91-3143-A73F-3B14DB40CF15}"/>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53292DD4-902B-59C0-23A0-9D88C7BED50E}"/>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6931BABC-BAB9-5371-63EC-733D81C5D91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08321FB6-050B-FDD5-AC84-0CD8CF928EF4}"/>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C7721415-FD00-F3CF-589D-708217357956}"/>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696C1E88-6CF6-A6AE-7B92-F168D53CB6C1}"/>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5EAEE7AB-7620-D45F-2669-A26D26964A9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C71A4634-72D7-3623-7538-84B4F9C0C992}"/>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FDC5C743-5B77-15FB-4585-27484C091320}"/>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8D5AF998-B600-F5D4-638F-0665F084BD4B}"/>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28B13EEE-F528-6978-BEB4-198F0E16715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01E84E99-CA90-2389-E1C5-26AD9DA768E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A03127F9-839A-8E16-0B00-EFFEA8348BBB}"/>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7379488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5" name="TextBox 4">
            <a:extLst>
              <a:ext uri="{FF2B5EF4-FFF2-40B4-BE49-F238E27FC236}">
                <a16:creationId xmlns:a16="http://schemas.microsoft.com/office/drawing/2014/main" id="{04270E87-877B-DFA6-CE80-C90239A1CF60}"/>
              </a:ext>
            </a:extLst>
          </p:cNvPr>
          <p:cNvSpPr txBox="1"/>
          <p:nvPr/>
        </p:nvSpPr>
        <p:spPr>
          <a:xfrm>
            <a:off x="308048" y="3461947"/>
            <a:ext cx="6096186" cy="1815882"/>
          </a:xfrm>
          <a:prstGeom prst="rect">
            <a:avLst/>
          </a:prstGeom>
          <a:noFill/>
        </p:spPr>
        <p:txBody>
          <a:bodyPr wrap="square" rtlCol="0">
            <a:spAutoFit/>
          </a:bodyPr>
          <a:lstStyle/>
          <a:p>
            <a:pPr marL="285750" lvl="2" indent="-285750">
              <a:buFont typeface="Arial" panose="020B0604020202020204" pitchFamily="34" charset="0"/>
              <a:buChar char="•"/>
            </a:pPr>
            <a:r>
              <a:rPr lang="en-US" dirty="0"/>
              <a:t>29</a:t>
            </a:r>
            <a:r>
              <a:rPr lang="en-US" baseline="30000" dirty="0"/>
              <a:t>th</a:t>
            </a:r>
            <a:r>
              <a:rPr lang="en-US" dirty="0"/>
              <a:t> June – 18</a:t>
            </a:r>
            <a:r>
              <a:rPr lang="en-US" baseline="30000" dirty="0"/>
              <a:t>th</a:t>
            </a:r>
            <a:r>
              <a:rPr lang="en-US" dirty="0"/>
              <a:t> July 2024 (3 weeks)</a:t>
            </a:r>
          </a:p>
          <a:p>
            <a:pPr marL="285750" lvl="2" indent="-285750">
              <a:buFont typeface="Arial" panose="020B0604020202020204" pitchFamily="34" charset="0"/>
              <a:buChar char="•"/>
            </a:pPr>
            <a:r>
              <a:rPr lang="en-US" dirty="0"/>
              <a:t>Tutor: </a:t>
            </a:r>
            <a:r>
              <a:rPr lang="en-US" b="1" dirty="0"/>
              <a:t>Mr Omar Choudhry</a:t>
            </a:r>
          </a:p>
          <a:p>
            <a:pPr marL="285750" lvl="2" indent="-285750">
              <a:buFont typeface="Arial" panose="020B0604020202020204" pitchFamily="34" charset="0"/>
              <a:buChar char="•"/>
            </a:pPr>
            <a:r>
              <a:rPr lang="en-US" dirty="0"/>
              <a:t>Please review the </a:t>
            </a:r>
            <a:r>
              <a:rPr lang="en-US" b="1" dirty="0"/>
              <a:t>Pre-course Student Handout</a:t>
            </a:r>
          </a:p>
          <a:p>
            <a:pPr marL="285750" lvl="2" indent="-285750">
              <a:buFont typeface="Arial" panose="020B0604020202020204" pitchFamily="34" charset="0"/>
              <a:buChar char="•"/>
            </a:pPr>
            <a:r>
              <a:rPr lang="en-US" dirty="0"/>
              <a:t>Establish </a:t>
            </a:r>
            <a:r>
              <a:rPr lang="en-US" b="1" dirty="0"/>
              <a:t>Teaching Pedagogies</a:t>
            </a:r>
          </a:p>
          <a:p>
            <a:pPr marL="285750" lvl="2" indent="-285750">
              <a:buFont typeface="Arial" panose="020B0604020202020204" pitchFamily="34" charset="0"/>
              <a:buChar char="•"/>
            </a:pPr>
            <a:r>
              <a:rPr lang="en-US" b="1" dirty="0"/>
              <a:t>MBA Bootcamp/Tech Summit</a:t>
            </a:r>
          </a:p>
          <a:p>
            <a:pPr marL="285750" lvl="2" indent="-285750">
              <a:buFont typeface="Arial" panose="020B0604020202020204" pitchFamily="34" charset="0"/>
              <a:buChar char="•"/>
            </a:pPr>
            <a:r>
              <a:rPr lang="en-US" dirty="0"/>
              <a:t>Course: </a:t>
            </a:r>
            <a:r>
              <a:rPr lang="en-US" b="1" dirty="0"/>
              <a:t>Cybersecurity and Cryptography</a:t>
            </a:r>
          </a:p>
          <a:p>
            <a:pPr marL="285750" lvl="2" indent="-285750">
              <a:buFont typeface="Arial" panose="020B0604020202020204" pitchFamily="34" charset="0"/>
              <a:buChar char="•"/>
            </a:pPr>
            <a:r>
              <a:rPr lang="en-US" b="1" dirty="0"/>
              <a:t>Final Group Project </a:t>
            </a:r>
            <a:r>
              <a:rPr lang="en-US" dirty="0"/>
              <a:t>Introduction</a:t>
            </a:r>
          </a:p>
          <a:p>
            <a:pPr marL="285750" lvl="2" indent="-285750">
              <a:buFont typeface="Arial" panose="020B0604020202020204" pitchFamily="34" charset="0"/>
              <a:buChar char="•"/>
            </a:pPr>
            <a:r>
              <a:rPr lang="en-US" b="1" dirty="0"/>
              <a:t>Assessment</a:t>
            </a:r>
          </a:p>
        </p:txBody>
      </p:sp>
      <p:pic>
        <p:nvPicPr>
          <p:cNvPr id="9" name="Picture 8" descr="A list of classes and classes&#10;&#10;Description automatically generated with medium confidence">
            <a:extLst>
              <a:ext uri="{FF2B5EF4-FFF2-40B4-BE49-F238E27FC236}">
                <a16:creationId xmlns:a16="http://schemas.microsoft.com/office/drawing/2014/main" id="{63ADBDBC-4F5F-7984-8429-8FE438C2FEC7}"/>
              </a:ext>
            </a:extLst>
          </p:cNvPr>
          <p:cNvPicPr>
            <a:picLocks noChangeAspect="1"/>
          </p:cNvPicPr>
          <p:nvPr/>
        </p:nvPicPr>
        <p:blipFill>
          <a:blip r:embed="rId5"/>
          <a:stretch>
            <a:fillRect/>
          </a:stretch>
        </p:blipFill>
        <p:spPr>
          <a:xfrm>
            <a:off x="5268346" y="3407970"/>
            <a:ext cx="3728399" cy="2877943"/>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6">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Course Introduction</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218" name="Google Shape;218;p29"/>
          <p:cNvPicPr preferRelativeResize="0"/>
          <p:nvPr/>
        </p:nvPicPr>
        <p:blipFill rotWithShape="1">
          <a:blip r:embed="rId3">
            <a:alphaModFix/>
          </a:blip>
          <a:srcRect/>
          <a:stretch/>
        </p:blipFill>
        <p:spPr>
          <a:xfrm>
            <a:off x="3124200" y="6502400"/>
            <a:ext cx="2895600" cy="355600"/>
          </a:xfrm>
          <a:prstGeom prst="rect">
            <a:avLst/>
          </a:prstGeom>
          <a:noFill/>
          <a:ln>
            <a:noFill/>
          </a:ln>
        </p:spPr>
      </p:pic>
      <p:pic>
        <p:nvPicPr>
          <p:cNvPr id="2" name="Picture 1" descr="A black and white logo">
            <a:extLst>
              <a:ext uri="{FF2B5EF4-FFF2-40B4-BE49-F238E27FC236}">
                <a16:creationId xmlns:a16="http://schemas.microsoft.com/office/drawing/2014/main" id="{F3E8AA84-7C5B-43A7-A82A-54EF04D06C5B}"/>
              </a:ext>
            </a:extLst>
          </p:cNvPr>
          <p:cNvPicPr>
            <a:picLocks noGrp="1" noRot="1" noChangeAspect="1" noMove="1" noResize="1" noEditPoints="1" noAdjustHandles="1" noChangeArrowheads="1" noChangeShapeType="1" noCrop="1"/>
          </p:cNvPicPr>
          <p:nvPr/>
        </p:nvPicPr>
        <p:blipFill rotWithShape="1">
          <a:blip r:embed="rId4"/>
          <a:srcRect l="22635"/>
          <a:stretch/>
        </p:blipFill>
        <p:spPr>
          <a:xfrm>
            <a:off x="133126" y="6217809"/>
            <a:ext cx="1821728" cy="561921"/>
          </a:xfrm>
          <a:prstGeom prst="rect">
            <a:avLst/>
          </a:prstGeom>
        </p:spPr>
      </p:pic>
      <p:sp>
        <p:nvSpPr>
          <p:cNvPr id="4" name="Picture Placeholder 3">
            <a:extLst>
              <a:ext uri="{FF2B5EF4-FFF2-40B4-BE49-F238E27FC236}">
                <a16:creationId xmlns:a16="http://schemas.microsoft.com/office/drawing/2014/main" id="{F3AA9E47-A632-2F9F-8439-C00346C25A16}"/>
              </a:ext>
            </a:extLst>
          </p:cNvPr>
          <p:cNvSpPr>
            <a:spLocks noGrp="1"/>
          </p:cNvSpPr>
          <p:nvPr>
            <p:ph type="pic" idx="2"/>
          </p:nvPr>
        </p:nvSpPr>
        <p:spPr/>
        <p:txBody>
          <a:bodyPr/>
          <a:lstStyle/>
          <a:p>
            <a:endParaRPr lang="en-US" dirty="0"/>
          </a:p>
        </p:txBody>
      </p:sp>
      <p:grpSp>
        <p:nvGrpSpPr>
          <p:cNvPr id="6" name="Google Shape;187;p29">
            <a:extLst>
              <a:ext uri="{FF2B5EF4-FFF2-40B4-BE49-F238E27FC236}">
                <a16:creationId xmlns:a16="http://schemas.microsoft.com/office/drawing/2014/main" id="{5CBE9B6D-29F2-7A98-F3B1-19EC57B6F2B2}"/>
              </a:ext>
            </a:extLst>
          </p:cNvPr>
          <p:cNvGrpSpPr/>
          <p:nvPr/>
        </p:nvGrpSpPr>
        <p:grpSpPr>
          <a:xfrm rot="-5400000" flipH="1">
            <a:off x="1216048" y="1647706"/>
            <a:ext cx="52921" cy="1835045"/>
            <a:chOff x="16081378" y="5835651"/>
            <a:chExt cx="58738" cy="2036763"/>
          </a:xfrm>
        </p:grpSpPr>
        <p:sp>
          <p:nvSpPr>
            <p:cNvPr id="7" name="Google Shape;188;p29">
              <a:extLst>
                <a:ext uri="{FF2B5EF4-FFF2-40B4-BE49-F238E27FC236}">
                  <a16:creationId xmlns:a16="http://schemas.microsoft.com/office/drawing/2014/main" id="{AB7D7FFC-4F59-4524-FDA9-92EE8E75C671}"/>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8" name="Google Shape;189;p29">
              <a:extLst>
                <a:ext uri="{FF2B5EF4-FFF2-40B4-BE49-F238E27FC236}">
                  <a16:creationId xmlns:a16="http://schemas.microsoft.com/office/drawing/2014/main" id="{BE189A60-2A00-33EA-6B16-114973A06CDA}"/>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0" name="Google Shape;190;p29">
              <a:extLst>
                <a:ext uri="{FF2B5EF4-FFF2-40B4-BE49-F238E27FC236}">
                  <a16:creationId xmlns:a16="http://schemas.microsoft.com/office/drawing/2014/main" id="{FCDB40FA-2A2C-1D9C-A464-AFDAC1079474}"/>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1" name="Google Shape;191;p29">
              <a:extLst>
                <a:ext uri="{FF2B5EF4-FFF2-40B4-BE49-F238E27FC236}">
                  <a16:creationId xmlns:a16="http://schemas.microsoft.com/office/drawing/2014/main" id="{FF4531EA-3200-8BE1-0A81-6B22BFA09371}"/>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 name="Google Shape;192;p29">
              <a:extLst>
                <a:ext uri="{FF2B5EF4-FFF2-40B4-BE49-F238E27FC236}">
                  <a16:creationId xmlns:a16="http://schemas.microsoft.com/office/drawing/2014/main" id="{C62F1B8D-B096-497A-91D5-ADD6C1C85F3C}"/>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 name="Google Shape;193;p29">
              <a:extLst>
                <a:ext uri="{FF2B5EF4-FFF2-40B4-BE49-F238E27FC236}">
                  <a16:creationId xmlns:a16="http://schemas.microsoft.com/office/drawing/2014/main" id="{2D90DCC7-A39A-AE4E-9F56-A5A1BB2954FD}"/>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 name="Google Shape;194;p29">
              <a:extLst>
                <a:ext uri="{FF2B5EF4-FFF2-40B4-BE49-F238E27FC236}">
                  <a16:creationId xmlns:a16="http://schemas.microsoft.com/office/drawing/2014/main" id="{4D753218-51A6-5C9D-1FAF-7577DED15021}"/>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 name="Google Shape;195;p29">
              <a:extLst>
                <a:ext uri="{FF2B5EF4-FFF2-40B4-BE49-F238E27FC236}">
                  <a16:creationId xmlns:a16="http://schemas.microsoft.com/office/drawing/2014/main" id="{473DBA34-1052-2ECB-B8CF-FB82E50205FF}"/>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 name="Google Shape;196;p29">
              <a:extLst>
                <a:ext uri="{FF2B5EF4-FFF2-40B4-BE49-F238E27FC236}">
                  <a16:creationId xmlns:a16="http://schemas.microsoft.com/office/drawing/2014/main" id="{899B11B5-1E96-0ED6-6A89-C8370BEB63C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7" name="Google Shape;197;p29">
              <a:extLst>
                <a:ext uri="{FF2B5EF4-FFF2-40B4-BE49-F238E27FC236}">
                  <a16:creationId xmlns:a16="http://schemas.microsoft.com/office/drawing/2014/main" id="{0A3E52FB-4E65-425E-D1FF-EBF2467C1F65}"/>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8" name="Google Shape;198;p29">
              <a:extLst>
                <a:ext uri="{FF2B5EF4-FFF2-40B4-BE49-F238E27FC236}">
                  <a16:creationId xmlns:a16="http://schemas.microsoft.com/office/drawing/2014/main" id="{7E9FA8A2-ED00-5990-5D2D-ADE78B7C54FC}"/>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9" name="Google Shape;199;p29">
              <a:extLst>
                <a:ext uri="{FF2B5EF4-FFF2-40B4-BE49-F238E27FC236}">
                  <a16:creationId xmlns:a16="http://schemas.microsoft.com/office/drawing/2014/main" id="{BC894D34-D93F-667A-2BE0-AFE92F1956A0}"/>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0" name="Google Shape;200;p29">
              <a:extLst>
                <a:ext uri="{FF2B5EF4-FFF2-40B4-BE49-F238E27FC236}">
                  <a16:creationId xmlns:a16="http://schemas.microsoft.com/office/drawing/2014/main" id="{D9F76CE2-8EF4-D741-631C-A4F2B72C7A5D}"/>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1" name="Google Shape;201;p29">
              <a:extLst>
                <a:ext uri="{FF2B5EF4-FFF2-40B4-BE49-F238E27FC236}">
                  <a16:creationId xmlns:a16="http://schemas.microsoft.com/office/drawing/2014/main" id="{CA5CDD39-4F66-E3CB-C6FD-3153EC985255}"/>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2" name="Google Shape;202;p29">
              <a:extLst>
                <a:ext uri="{FF2B5EF4-FFF2-40B4-BE49-F238E27FC236}">
                  <a16:creationId xmlns:a16="http://schemas.microsoft.com/office/drawing/2014/main" id="{5C6FC05C-A041-5775-D1D0-4290C107F340}"/>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3" name="Google Shape;203;p29">
              <a:extLst>
                <a:ext uri="{FF2B5EF4-FFF2-40B4-BE49-F238E27FC236}">
                  <a16:creationId xmlns:a16="http://schemas.microsoft.com/office/drawing/2014/main" id="{750EE7B9-A301-57FF-BE25-1399D91CB65C}"/>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4" name="Google Shape;204;p29">
              <a:extLst>
                <a:ext uri="{FF2B5EF4-FFF2-40B4-BE49-F238E27FC236}">
                  <a16:creationId xmlns:a16="http://schemas.microsoft.com/office/drawing/2014/main" id="{990542B9-453C-9E56-A3D4-C8D4A6177D64}"/>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5" name="Google Shape;205;p29">
              <a:extLst>
                <a:ext uri="{FF2B5EF4-FFF2-40B4-BE49-F238E27FC236}">
                  <a16:creationId xmlns:a16="http://schemas.microsoft.com/office/drawing/2014/main" id="{10ECD8EF-3F3D-586E-AB12-AC27A53228F5}"/>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6" name="Google Shape;206;p29">
              <a:extLst>
                <a:ext uri="{FF2B5EF4-FFF2-40B4-BE49-F238E27FC236}">
                  <a16:creationId xmlns:a16="http://schemas.microsoft.com/office/drawing/2014/main" id="{7526DB6D-52F1-7241-3A26-0150072C5F6D}"/>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7" name="Google Shape;207;p29">
              <a:extLst>
                <a:ext uri="{FF2B5EF4-FFF2-40B4-BE49-F238E27FC236}">
                  <a16:creationId xmlns:a16="http://schemas.microsoft.com/office/drawing/2014/main" id="{576A854A-7564-FB84-87CC-BEEC96A9146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8" name="Google Shape;208;p29">
              <a:extLst>
                <a:ext uri="{FF2B5EF4-FFF2-40B4-BE49-F238E27FC236}">
                  <a16:creationId xmlns:a16="http://schemas.microsoft.com/office/drawing/2014/main" id="{BA4DF699-11AA-34BE-0CBD-5EBC90AB8610}"/>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29" name="Google Shape;209;p29">
              <a:extLst>
                <a:ext uri="{FF2B5EF4-FFF2-40B4-BE49-F238E27FC236}">
                  <a16:creationId xmlns:a16="http://schemas.microsoft.com/office/drawing/2014/main" id="{1B41EADE-01C2-6304-1591-7C8471123782}"/>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0" name="Google Shape;210;p29">
              <a:extLst>
                <a:ext uri="{FF2B5EF4-FFF2-40B4-BE49-F238E27FC236}">
                  <a16:creationId xmlns:a16="http://schemas.microsoft.com/office/drawing/2014/main" id="{44306A37-FC29-E636-B29A-5AEAAE2986B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1" name="Google Shape;211;p29">
              <a:extLst>
                <a:ext uri="{FF2B5EF4-FFF2-40B4-BE49-F238E27FC236}">
                  <a16:creationId xmlns:a16="http://schemas.microsoft.com/office/drawing/2014/main" id="{2076CBD6-FD80-3CA5-753B-B22683B3E7CF}"/>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2" name="Google Shape;212;p29">
              <a:extLst>
                <a:ext uri="{FF2B5EF4-FFF2-40B4-BE49-F238E27FC236}">
                  <a16:creationId xmlns:a16="http://schemas.microsoft.com/office/drawing/2014/main" id="{09F01F66-6762-5752-7D6D-FF87F2C8E80C}"/>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3" name="Google Shape;213;p29">
              <a:extLst>
                <a:ext uri="{FF2B5EF4-FFF2-40B4-BE49-F238E27FC236}">
                  <a16:creationId xmlns:a16="http://schemas.microsoft.com/office/drawing/2014/main" id="{F8124594-73FC-FC85-A6CB-8CA93A40E066}"/>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4" name="Google Shape;214;p29">
              <a:extLst>
                <a:ext uri="{FF2B5EF4-FFF2-40B4-BE49-F238E27FC236}">
                  <a16:creationId xmlns:a16="http://schemas.microsoft.com/office/drawing/2014/main" id="{2FAF8BD8-9DD9-0AA2-4482-B6D7B362BDBA}"/>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5" name="Google Shape;215;p29">
              <a:extLst>
                <a:ext uri="{FF2B5EF4-FFF2-40B4-BE49-F238E27FC236}">
                  <a16:creationId xmlns:a16="http://schemas.microsoft.com/office/drawing/2014/main" id="{6D6F549A-B1D5-5122-F261-B8B3FF24442C}"/>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grpSp>
        <p:nvGrpSpPr>
          <p:cNvPr id="36" name="Google Shape;187;p29">
            <a:extLst>
              <a:ext uri="{FF2B5EF4-FFF2-40B4-BE49-F238E27FC236}">
                <a16:creationId xmlns:a16="http://schemas.microsoft.com/office/drawing/2014/main" id="{63C84F37-B158-31A8-2AA4-BA98846714E2}"/>
              </a:ext>
            </a:extLst>
          </p:cNvPr>
          <p:cNvGrpSpPr/>
          <p:nvPr/>
        </p:nvGrpSpPr>
        <p:grpSpPr>
          <a:xfrm rot="-5400000" flipH="1">
            <a:off x="1216048" y="1647706"/>
            <a:ext cx="52921" cy="1835045"/>
            <a:chOff x="16081378" y="5835651"/>
            <a:chExt cx="58738" cy="2036763"/>
          </a:xfrm>
        </p:grpSpPr>
        <p:sp>
          <p:nvSpPr>
            <p:cNvPr id="37" name="Google Shape;188;p29">
              <a:extLst>
                <a:ext uri="{FF2B5EF4-FFF2-40B4-BE49-F238E27FC236}">
                  <a16:creationId xmlns:a16="http://schemas.microsoft.com/office/drawing/2014/main" id="{0B503976-6BC8-AC4C-76FA-D5052AC777DE}"/>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8" name="Google Shape;189;p29">
              <a:extLst>
                <a:ext uri="{FF2B5EF4-FFF2-40B4-BE49-F238E27FC236}">
                  <a16:creationId xmlns:a16="http://schemas.microsoft.com/office/drawing/2014/main" id="{3C985818-FC0B-1385-9DE9-8C12739B30B1}"/>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39" name="Google Shape;190;p29">
              <a:extLst>
                <a:ext uri="{FF2B5EF4-FFF2-40B4-BE49-F238E27FC236}">
                  <a16:creationId xmlns:a16="http://schemas.microsoft.com/office/drawing/2014/main" id="{8177A2A5-E830-0DCE-9ACB-1B3C88F4F5F8}"/>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0" name="Google Shape;191;p29">
              <a:extLst>
                <a:ext uri="{FF2B5EF4-FFF2-40B4-BE49-F238E27FC236}">
                  <a16:creationId xmlns:a16="http://schemas.microsoft.com/office/drawing/2014/main" id="{355F439B-73D0-E58C-76B6-B51F79736DF8}"/>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1" name="Google Shape;192;p29">
              <a:extLst>
                <a:ext uri="{FF2B5EF4-FFF2-40B4-BE49-F238E27FC236}">
                  <a16:creationId xmlns:a16="http://schemas.microsoft.com/office/drawing/2014/main" id="{10D6F800-8917-BEEE-DBE7-4B3CCCCDF008}"/>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2" name="Google Shape;193;p29">
              <a:extLst>
                <a:ext uri="{FF2B5EF4-FFF2-40B4-BE49-F238E27FC236}">
                  <a16:creationId xmlns:a16="http://schemas.microsoft.com/office/drawing/2014/main" id="{A1022B7A-50E6-7100-B1BB-7862766A71E1}"/>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3" name="Google Shape;194;p29">
              <a:extLst>
                <a:ext uri="{FF2B5EF4-FFF2-40B4-BE49-F238E27FC236}">
                  <a16:creationId xmlns:a16="http://schemas.microsoft.com/office/drawing/2014/main" id="{E65F8732-7B0B-1709-5DFF-D121E3E59F07}"/>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4" name="Google Shape;195;p29">
              <a:extLst>
                <a:ext uri="{FF2B5EF4-FFF2-40B4-BE49-F238E27FC236}">
                  <a16:creationId xmlns:a16="http://schemas.microsoft.com/office/drawing/2014/main" id="{F3D75B1B-8B55-55D3-273F-E2C0D02E5AC7}"/>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5" name="Google Shape;196;p29">
              <a:extLst>
                <a:ext uri="{FF2B5EF4-FFF2-40B4-BE49-F238E27FC236}">
                  <a16:creationId xmlns:a16="http://schemas.microsoft.com/office/drawing/2014/main" id="{E3D7BEE0-82F7-A409-954E-6F6DFD550B52}"/>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6" name="Google Shape;197;p29">
              <a:extLst>
                <a:ext uri="{FF2B5EF4-FFF2-40B4-BE49-F238E27FC236}">
                  <a16:creationId xmlns:a16="http://schemas.microsoft.com/office/drawing/2014/main" id="{31906204-BA59-F14A-EA62-6A862BB1D4FC}"/>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7" name="Google Shape;198;p29">
              <a:extLst>
                <a:ext uri="{FF2B5EF4-FFF2-40B4-BE49-F238E27FC236}">
                  <a16:creationId xmlns:a16="http://schemas.microsoft.com/office/drawing/2014/main" id="{E1EDA04D-8D80-BFF7-B960-05060CC64D14}"/>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8" name="Google Shape;199;p29">
              <a:extLst>
                <a:ext uri="{FF2B5EF4-FFF2-40B4-BE49-F238E27FC236}">
                  <a16:creationId xmlns:a16="http://schemas.microsoft.com/office/drawing/2014/main" id="{ADE0985A-04A4-3FC9-A5B3-9558306D6749}"/>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49" name="Google Shape;200;p29">
              <a:extLst>
                <a:ext uri="{FF2B5EF4-FFF2-40B4-BE49-F238E27FC236}">
                  <a16:creationId xmlns:a16="http://schemas.microsoft.com/office/drawing/2014/main" id="{22B1136B-1999-8B1B-AA7C-3FF55EEFE979}"/>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0" name="Google Shape;201;p29">
              <a:extLst>
                <a:ext uri="{FF2B5EF4-FFF2-40B4-BE49-F238E27FC236}">
                  <a16:creationId xmlns:a16="http://schemas.microsoft.com/office/drawing/2014/main" id="{21F226B8-B7CD-54B2-914F-C97738EFD249}"/>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1" name="Google Shape;202;p29">
              <a:extLst>
                <a:ext uri="{FF2B5EF4-FFF2-40B4-BE49-F238E27FC236}">
                  <a16:creationId xmlns:a16="http://schemas.microsoft.com/office/drawing/2014/main" id="{5FCBAD14-5151-6471-F92E-48B05CC7BF43}"/>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2" name="Google Shape;203;p29">
              <a:extLst>
                <a:ext uri="{FF2B5EF4-FFF2-40B4-BE49-F238E27FC236}">
                  <a16:creationId xmlns:a16="http://schemas.microsoft.com/office/drawing/2014/main" id="{DCCE5C45-5819-EA09-9F42-971DD004F7A4}"/>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3" name="Google Shape;204;p29">
              <a:extLst>
                <a:ext uri="{FF2B5EF4-FFF2-40B4-BE49-F238E27FC236}">
                  <a16:creationId xmlns:a16="http://schemas.microsoft.com/office/drawing/2014/main" id="{3BB57665-9229-0B97-A619-7EBEE074C8D0}"/>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4" name="Google Shape;205;p29">
              <a:extLst>
                <a:ext uri="{FF2B5EF4-FFF2-40B4-BE49-F238E27FC236}">
                  <a16:creationId xmlns:a16="http://schemas.microsoft.com/office/drawing/2014/main" id="{FD35168A-C654-8724-0236-CCF48B366C9D}"/>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5" name="Google Shape;206;p29">
              <a:extLst>
                <a:ext uri="{FF2B5EF4-FFF2-40B4-BE49-F238E27FC236}">
                  <a16:creationId xmlns:a16="http://schemas.microsoft.com/office/drawing/2014/main" id="{4FD0152D-B182-CEF2-EE40-E9F178A7599B}"/>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6" name="Google Shape;207;p29">
              <a:extLst>
                <a:ext uri="{FF2B5EF4-FFF2-40B4-BE49-F238E27FC236}">
                  <a16:creationId xmlns:a16="http://schemas.microsoft.com/office/drawing/2014/main" id="{AFD572B6-FBB2-5D0A-B248-FC14AD1883DD}"/>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7" name="Google Shape;208;p29">
              <a:extLst>
                <a:ext uri="{FF2B5EF4-FFF2-40B4-BE49-F238E27FC236}">
                  <a16:creationId xmlns:a16="http://schemas.microsoft.com/office/drawing/2014/main" id="{C8B5B7F9-DA01-3C91-373F-FB59390AD517}"/>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8" name="Google Shape;209;p29">
              <a:extLst>
                <a:ext uri="{FF2B5EF4-FFF2-40B4-BE49-F238E27FC236}">
                  <a16:creationId xmlns:a16="http://schemas.microsoft.com/office/drawing/2014/main" id="{271729FF-A60F-3C8C-9370-A1768A94BD89}"/>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59" name="Google Shape;210;p29">
              <a:extLst>
                <a:ext uri="{FF2B5EF4-FFF2-40B4-BE49-F238E27FC236}">
                  <a16:creationId xmlns:a16="http://schemas.microsoft.com/office/drawing/2014/main" id="{6FAD43CB-CF3A-23F5-B08D-F4ADD3A5BCEA}"/>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0" name="Google Shape;211;p29">
              <a:extLst>
                <a:ext uri="{FF2B5EF4-FFF2-40B4-BE49-F238E27FC236}">
                  <a16:creationId xmlns:a16="http://schemas.microsoft.com/office/drawing/2014/main" id="{D1F97B12-28B2-4667-16EC-E94D599E049D}"/>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1" name="Google Shape;212;p29">
              <a:extLst>
                <a:ext uri="{FF2B5EF4-FFF2-40B4-BE49-F238E27FC236}">
                  <a16:creationId xmlns:a16="http://schemas.microsoft.com/office/drawing/2014/main" id="{EA7F9491-72C1-7D36-F5F4-5ED536D2AF9E}"/>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2" name="Google Shape;213;p29">
              <a:extLst>
                <a:ext uri="{FF2B5EF4-FFF2-40B4-BE49-F238E27FC236}">
                  <a16:creationId xmlns:a16="http://schemas.microsoft.com/office/drawing/2014/main" id="{8DEF7A8E-65A8-7E5F-FE25-2E9FEF9B9A49}"/>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63" name="Google Shape;214;p29">
              <a:extLst>
                <a:ext uri="{FF2B5EF4-FFF2-40B4-BE49-F238E27FC236}">
                  <a16:creationId xmlns:a16="http://schemas.microsoft.com/office/drawing/2014/main" id="{6E5C64DA-D319-9E96-D16B-2BA7C525EC69}"/>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28" name="Google Shape;215;p29">
              <a:extLst>
                <a:ext uri="{FF2B5EF4-FFF2-40B4-BE49-F238E27FC236}">
                  <a16:creationId xmlns:a16="http://schemas.microsoft.com/office/drawing/2014/main" id="{5ED750C8-51CA-EA1C-BCF6-198AE5B620E8}"/>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pic>
        <p:nvPicPr>
          <p:cNvPr id="129" name="Google Shape;184;p29">
            <a:extLst>
              <a:ext uri="{FF2B5EF4-FFF2-40B4-BE49-F238E27FC236}">
                <a16:creationId xmlns:a16="http://schemas.microsoft.com/office/drawing/2014/main" id="{1E6F08AE-4D55-BCDF-1BF0-957844528CB2}"/>
              </a:ext>
            </a:extLst>
          </p:cNvPr>
          <p:cNvPicPr preferRelativeResize="0">
            <a:picLocks/>
          </p:cNvPicPr>
          <p:nvPr/>
        </p:nvPicPr>
        <p:blipFill rotWithShape="1">
          <a:blip r:embed="rId5">
            <a:alphaModFix/>
          </a:blip>
          <a:srcRect t="438" b="30800"/>
          <a:stretch/>
        </p:blipFill>
        <p:spPr>
          <a:xfrm>
            <a:off x="-17656" y="910580"/>
            <a:ext cx="9144000" cy="2322772"/>
          </a:xfrm>
          <a:prstGeom prst="rect">
            <a:avLst/>
          </a:prstGeom>
          <a:noFill/>
          <a:ln>
            <a:noFill/>
          </a:ln>
        </p:spPr>
      </p:pic>
      <p:sp>
        <p:nvSpPr>
          <p:cNvPr id="130" name="Google Shape;185;p29">
            <a:extLst>
              <a:ext uri="{FF2B5EF4-FFF2-40B4-BE49-F238E27FC236}">
                <a16:creationId xmlns:a16="http://schemas.microsoft.com/office/drawing/2014/main" id="{E3707A37-EE80-35D1-8FBA-4E7123F934C6}"/>
              </a:ext>
            </a:extLst>
          </p:cNvPr>
          <p:cNvSpPr/>
          <p:nvPr/>
        </p:nvSpPr>
        <p:spPr>
          <a:xfrm>
            <a:off x="-17656" y="910580"/>
            <a:ext cx="9144000" cy="2322771"/>
          </a:xfrm>
          <a:prstGeom prst="rect">
            <a:avLst/>
          </a:prstGeom>
          <a:gradFill>
            <a:gsLst>
              <a:gs pos="0">
                <a:srgbClr val="00B0F0">
                  <a:alpha val="0"/>
                </a:srgbClr>
              </a:gs>
              <a:gs pos="80000">
                <a:srgbClr val="283E8D">
                  <a:alpha val="72941"/>
                </a:srgbClr>
              </a:gs>
              <a:gs pos="100000">
                <a:srgbClr val="283E8D">
                  <a:alpha val="72941"/>
                </a:srgbClr>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675">
              <a:solidFill>
                <a:schemeClr val="lt1"/>
              </a:solidFill>
              <a:latin typeface="Calibri"/>
              <a:ea typeface="Calibri"/>
              <a:cs typeface="Calibri"/>
              <a:sym typeface="Calibri"/>
            </a:endParaRPr>
          </a:p>
        </p:txBody>
      </p:sp>
      <p:sp>
        <p:nvSpPr>
          <p:cNvPr id="131" name="Google Shape;186;p29">
            <a:extLst>
              <a:ext uri="{FF2B5EF4-FFF2-40B4-BE49-F238E27FC236}">
                <a16:creationId xmlns:a16="http://schemas.microsoft.com/office/drawing/2014/main" id="{1F289AD6-723C-BE1E-13E9-7C0A304925AF}"/>
              </a:ext>
            </a:extLst>
          </p:cNvPr>
          <p:cNvSpPr txBox="1"/>
          <p:nvPr/>
        </p:nvSpPr>
        <p:spPr>
          <a:xfrm>
            <a:off x="205419" y="1724298"/>
            <a:ext cx="6198097" cy="6462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dirty="0">
                <a:solidFill>
                  <a:schemeClr val="lt2"/>
                </a:solidFill>
                <a:latin typeface="Raleway ExtraBold" panose="020B0903030101060003" pitchFamily="34" charset="0"/>
                <a:ea typeface="Calibri"/>
                <a:cs typeface="Calibri"/>
                <a:sym typeface="Raleway"/>
              </a:rPr>
              <a:t>MBA Bootcamp</a:t>
            </a:r>
            <a:endParaRPr sz="2701" dirty="0">
              <a:solidFill>
                <a:schemeClr val="lt2"/>
              </a:solidFill>
              <a:latin typeface="Raleway ExtraBold" panose="020B0903030101060003" pitchFamily="34" charset="0"/>
              <a:ea typeface="Calibri"/>
              <a:cs typeface="Calibri"/>
              <a:sym typeface="Calibri"/>
            </a:endParaRPr>
          </a:p>
        </p:txBody>
      </p:sp>
      <p:grpSp>
        <p:nvGrpSpPr>
          <p:cNvPr id="132" name="Google Shape;187;p29">
            <a:extLst>
              <a:ext uri="{FF2B5EF4-FFF2-40B4-BE49-F238E27FC236}">
                <a16:creationId xmlns:a16="http://schemas.microsoft.com/office/drawing/2014/main" id="{EDDF4BD0-48A6-A1A9-CC34-4A452A79C8EA}"/>
              </a:ext>
            </a:extLst>
          </p:cNvPr>
          <p:cNvGrpSpPr/>
          <p:nvPr/>
        </p:nvGrpSpPr>
        <p:grpSpPr>
          <a:xfrm rot="-5400000" flipH="1">
            <a:off x="1198392" y="1772888"/>
            <a:ext cx="52921" cy="1835045"/>
            <a:chOff x="16081378" y="5835651"/>
            <a:chExt cx="58738" cy="2036763"/>
          </a:xfrm>
        </p:grpSpPr>
        <p:sp>
          <p:nvSpPr>
            <p:cNvPr id="133" name="Google Shape;188;p29">
              <a:extLst>
                <a:ext uri="{FF2B5EF4-FFF2-40B4-BE49-F238E27FC236}">
                  <a16:creationId xmlns:a16="http://schemas.microsoft.com/office/drawing/2014/main" id="{023CB02F-BC92-228C-DE2C-B4C309010358}"/>
                </a:ext>
              </a:extLst>
            </p:cNvPr>
            <p:cNvSpPr/>
            <p:nvPr/>
          </p:nvSpPr>
          <p:spPr>
            <a:xfrm>
              <a:off x="16098841" y="5835651"/>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4" name="Google Shape;189;p29">
              <a:extLst>
                <a:ext uri="{FF2B5EF4-FFF2-40B4-BE49-F238E27FC236}">
                  <a16:creationId xmlns:a16="http://schemas.microsoft.com/office/drawing/2014/main" id="{F3918F57-32A4-63C9-FF50-E277A0BEBBEC}"/>
                </a:ext>
              </a:extLst>
            </p:cNvPr>
            <p:cNvSpPr/>
            <p:nvPr/>
          </p:nvSpPr>
          <p:spPr>
            <a:xfrm>
              <a:off x="16103603" y="5915026"/>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5" name="Google Shape;190;p29">
              <a:extLst>
                <a:ext uri="{FF2B5EF4-FFF2-40B4-BE49-F238E27FC236}">
                  <a16:creationId xmlns:a16="http://schemas.microsoft.com/office/drawing/2014/main" id="{4D8E1A0D-4A7D-ABDB-F6C4-A9915FF0B32A}"/>
                </a:ext>
              </a:extLst>
            </p:cNvPr>
            <p:cNvSpPr/>
            <p:nvPr/>
          </p:nvSpPr>
          <p:spPr>
            <a:xfrm>
              <a:off x="16103603" y="5989639"/>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6" name="Google Shape;191;p29">
              <a:extLst>
                <a:ext uri="{FF2B5EF4-FFF2-40B4-BE49-F238E27FC236}">
                  <a16:creationId xmlns:a16="http://schemas.microsoft.com/office/drawing/2014/main" id="{B5984676-5373-2E10-F5D7-26A6A617166E}"/>
                </a:ext>
              </a:extLst>
            </p:cNvPr>
            <p:cNvSpPr/>
            <p:nvPr/>
          </p:nvSpPr>
          <p:spPr>
            <a:xfrm>
              <a:off x="16103603" y="606583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7" name="Google Shape;192;p29">
              <a:extLst>
                <a:ext uri="{FF2B5EF4-FFF2-40B4-BE49-F238E27FC236}">
                  <a16:creationId xmlns:a16="http://schemas.microsoft.com/office/drawing/2014/main" id="{DB3377DB-4FA1-0C07-F2FA-D75DBC102681}"/>
                </a:ext>
              </a:extLst>
            </p:cNvPr>
            <p:cNvSpPr/>
            <p:nvPr/>
          </p:nvSpPr>
          <p:spPr>
            <a:xfrm>
              <a:off x="16103603" y="6140451"/>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8" name="Google Shape;193;p29">
              <a:extLst>
                <a:ext uri="{FF2B5EF4-FFF2-40B4-BE49-F238E27FC236}">
                  <a16:creationId xmlns:a16="http://schemas.microsoft.com/office/drawing/2014/main" id="{C27C61B2-78B6-AB57-865C-3E137BAF084E}"/>
                </a:ext>
              </a:extLst>
            </p:cNvPr>
            <p:cNvSpPr/>
            <p:nvPr/>
          </p:nvSpPr>
          <p:spPr>
            <a:xfrm>
              <a:off x="16098841" y="6211889"/>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39" name="Google Shape;194;p29">
              <a:extLst>
                <a:ext uri="{FF2B5EF4-FFF2-40B4-BE49-F238E27FC236}">
                  <a16:creationId xmlns:a16="http://schemas.microsoft.com/office/drawing/2014/main" id="{73E4BFA9-F28C-B4C3-56E9-5C4B5B9E2265}"/>
                </a:ext>
              </a:extLst>
            </p:cNvPr>
            <p:cNvSpPr/>
            <p:nvPr/>
          </p:nvSpPr>
          <p:spPr>
            <a:xfrm>
              <a:off x="16084553" y="6261101"/>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0" name="Google Shape;195;p29">
              <a:extLst>
                <a:ext uri="{FF2B5EF4-FFF2-40B4-BE49-F238E27FC236}">
                  <a16:creationId xmlns:a16="http://schemas.microsoft.com/office/drawing/2014/main" id="{44016140-EF3F-463B-9A23-0891D6B0ED9C}"/>
                </a:ext>
              </a:extLst>
            </p:cNvPr>
            <p:cNvSpPr/>
            <p:nvPr/>
          </p:nvSpPr>
          <p:spPr>
            <a:xfrm>
              <a:off x="16092491" y="6346826"/>
              <a:ext cx="36513" cy="381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1" name="Google Shape;196;p29">
              <a:extLst>
                <a:ext uri="{FF2B5EF4-FFF2-40B4-BE49-F238E27FC236}">
                  <a16:creationId xmlns:a16="http://schemas.microsoft.com/office/drawing/2014/main" id="{F6CD1353-C162-3B71-F4A0-E4ED942E18B0}"/>
                </a:ext>
              </a:extLst>
            </p:cNvPr>
            <p:cNvSpPr/>
            <p:nvPr/>
          </p:nvSpPr>
          <p:spPr>
            <a:xfrm>
              <a:off x="16103603" y="6437314"/>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2" name="Google Shape;197;p29">
              <a:extLst>
                <a:ext uri="{FF2B5EF4-FFF2-40B4-BE49-F238E27FC236}">
                  <a16:creationId xmlns:a16="http://schemas.microsoft.com/office/drawing/2014/main" id="{D2F52CC6-0E2D-13EC-A065-421CBF894377}"/>
                </a:ext>
              </a:extLst>
            </p:cNvPr>
            <p:cNvSpPr/>
            <p:nvPr/>
          </p:nvSpPr>
          <p:spPr>
            <a:xfrm>
              <a:off x="16103603" y="6516689"/>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3" name="Google Shape;198;p29">
              <a:extLst>
                <a:ext uri="{FF2B5EF4-FFF2-40B4-BE49-F238E27FC236}">
                  <a16:creationId xmlns:a16="http://schemas.microsoft.com/office/drawing/2014/main" id="{83BF3A8A-CAA3-E94D-90F1-C328D4BEEE50}"/>
                </a:ext>
              </a:extLst>
            </p:cNvPr>
            <p:cNvSpPr/>
            <p:nvPr/>
          </p:nvSpPr>
          <p:spPr>
            <a:xfrm>
              <a:off x="16106778" y="6591301"/>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4" name="Google Shape;199;p29">
              <a:extLst>
                <a:ext uri="{FF2B5EF4-FFF2-40B4-BE49-F238E27FC236}">
                  <a16:creationId xmlns:a16="http://schemas.microsoft.com/office/drawing/2014/main" id="{ABE7B31D-2D21-8533-9187-580FD173E991}"/>
                </a:ext>
              </a:extLst>
            </p:cNvPr>
            <p:cNvSpPr/>
            <p:nvPr/>
          </p:nvSpPr>
          <p:spPr>
            <a:xfrm>
              <a:off x="16106778" y="6665914"/>
              <a:ext cx="793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5" name="Google Shape;200;p29">
              <a:extLst>
                <a:ext uri="{FF2B5EF4-FFF2-40B4-BE49-F238E27FC236}">
                  <a16:creationId xmlns:a16="http://schemas.microsoft.com/office/drawing/2014/main" id="{A85C1107-9AD1-BF34-089E-82E46BB7A3EC}"/>
                </a:ext>
              </a:extLst>
            </p:cNvPr>
            <p:cNvSpPr/>
            <p:nvPr/>
          </p:nvSpPr>
          <p:spPr>
            <a:xfrm>
              <a:off x="16103603" y="6742114"/>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6" name="Google Shape;201;p29">
              <a:extLst>
                <a:ext uri="{FF2B5EF4-FFF2-40B4-BE49-F238E27FC236}">
                  <a16:creationId xmlns:a16="http://schemas.microsoft.com/office/drawing/2014/main" id="{324652C2-5557-1DBE-EFDC-D1172614C044}"/>
                </a:ext>
              </a:extLst>
            </p:cNvPr>
            <p:cNvSpPr/>
            <p:nvPr/>
          </p:nvSpPr>
          <p:spPr>
            <a:xfrm>
              <a:off x="16084553" y="6783389"/>
              <a:ext cx="52388" cy="476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7" name="Google Shape;202;p29">
              <a:extLst>
                <a:ext uri="{FF2B5EF4-FFF2-40B4-BE49-F238E27FC236}">
                  <a16:creationId xmlns:a16="http://schemas.microsoft.com/office/drawing/2014/main" id="{708FF351-02C5-E83B-1930-283C8F2D98CF}"/>
                </a:ext>
              </a:extLst>
            </p:cNvPr>
            <p:cNvSpPr/>
            <p:nvPr/>
          </p:nvSpPr>
          <p:spPr>
            <a:xfrm>
              <a:off x="16092491" y="6872289"/>
              <a:ext cx="36513" cy="349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8" name="Google Shape;203;p29">
              <a:extLst>
                <a:ext uri="{FF2B5EF4-FFF2-40B4-BE49-F238E27FC236}">
                  <a16:creationId xmlns:a16="http://schemas.microsoft.com/office/drawing/2014/main" id="{4F695D03-908E-3352-91A2-EFF052881BD1}"/>
                </a:ext>
              </a:extLst>
            </p:cNvPr>
            <p:cNvSpPr/>
            <p:nvPr/>
          </p:nvSpPr>
          <p:spPr>
            <a:xfrm>
              <a:off x="16103603" y="6959602"/>
              <a:ext cx="14288"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49" name="Google Shape;204;p29">
              <a:extLst>
                <a:ext uri="{FF2B5EF4-FFF2-40B4-BE49-F238E27FC236}">
                  <a16:creationId xmlns:a16="http://schemas.microsoft.com/office/drawing/2014/main" id="{0344C304-5558-F03A-AF4E-FF4223736327}"/>
                </a:ext>
              </a:extLst>
            </p:cNvPr>
            <p:cNvSpPr/>
            <p:nvPr/>
          </p:nvSpPr>
          <p:spPr>
            <a:xfrm>
              <a:off x="16103603" y="7038977"/>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0" name="Google Shape;205;p29">
              <a:extLst>
                <a:ext uri="{FF2B5EF4-FFF2-40B4-BE49-F238E27FC236}">
                  <a16:creationId xmlns:a16="http://schemas.microsoft.com/office/drawing/2014/main" id="{CE8B9CA4-2A2D-0EF2-021A-1DB9D289225A}"/>
                </a:ext>
              </a:extLst>
            </p:cNvPr>
            <p:cNvSpPr/>
            <p:nvPr/>
          </p:nvSpPr>
          <p:spPr>
            <a:xfrm>
              <a:off x="16103603" y="7113589"/>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1" name="Google Shape;206;p29">
              <a:extLst>
                <a:ext uri="{FF2B5EF4-FFF2-40B4-BE49-F238E27FC236}">
                  <a16:creationId xmlns:a16="http://schemas.microsoft.com/office/drawing/2014/main" id="{24F2FA6A-DBC8-BBED-E91C-D4D619E91739}"/>
                </a:ext>
              </a:extLst>
            </p:cNvPr>
            <p:cNvSpPr/>
            <p:nvPr/>
          </p:nvSpPr>
          <p:spPr>
            <a:xfrm>
              <a:off x="16103603" y="7188202"/>
              <a:ext cx="14288" cy="1111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2" name="Google Shape;207;p29">
              <a:extLst>
                <a:ext uri="{FF2B5EF4-FFF2-40B4-BE49-F238E27FC236}">
                  <a16:creationId xmlns:a16="http://schemas.microsoft.com/office/drawing/2014/main" id="{A3E15691-24EF-138D-0219-FCE49955B01F}"/>
                </a:ext>
              </a:extLst>
            </p:cNvPr>
            <p:cNvSpPr/>
            <p:nvPr/>
          </p:nvSpPr>
          <p:spPr>
            <a:xfrm>
              <a:off x="16103603" y="7259639"/>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3" name="Google Shape;208;p29">
              <a:extLst>
                <a:ext uri="{FF2B5EF4-FFF2-40B4-BE49-F238E27FC236}">
                  <a16:creationId xmlns:a16="http://schemas.microsoft.com/office/drawing/2014/main" id="{F4A67BFE-1893-CB6C-37B9-383F9996BBDE}"/>
                </a:ext>
              </a:extLst>
            </p:cNvPr>
            <p:cNvSpPr/>
            <p:nvPr/>
          </p:nvSpPr>
          <p:spPr>
            <a:xfrm>
              <a:off x="16098841" y="7331077"/>
              <a:ext cx="23813" cy="1905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4" name="Google Shape;209;p29">
              <a:extLst>
                <a:ext uri="{FF2B5EF4-FFF2-40B4-BE49-F238E27FC236}">
                  <a16:creationId xmlns:a16="http://schemas.microsoft.com/office/drawing/2014/main" id="{56EC81ED-AA3B-E0D4-0B8A-14B3611CE7CD}"/>
                </a:ext>
              </a:extLst>
            </p:cNvPr>
            <p:cNvSpPr/>
            <p:nvPr/>
          </p:nvSpPr>
          <p:spPr>
            <a:xfrm>
              <a:off x="16098841" y="7399339"/>
              <a:ext cx="23813" cy="25400"/>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5" name="Google Shape;210;p29">
              <a:extLst>
                <a:ext uri="{FF2B5EF4-FFF2-40B4-BE49-F238E27FC236}">
                  <a16:creationId xmlns:a16="http://schemas.microsoft.com/office/drawing/2014/main" id="{043707D9-862B-8F59-4261-F9C9A2DC6F94}"/>
                </a:ext>
              </a:extLst>
            </p:cNvPr>
            <p:cNvSpPr/>
            <p:nvPr/>
          </p:nvSpPr>
          <p:spPr>
            <a:xfrm>
              <a:off x="16081378" y="7448552"/>
              <a:ext cx="58738" cy="55563"/>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6" name="Google Shape;211;p29">
              <a:extLst>
                <a:ext uri="{FF2B5EF4-FFF2-40B4-BE49-F238E27FC236}">
                  <a16:creationId xmlns:a16="http://schemas.microsoft.com/office/drawing/2014/main" id="{69A6759B-3B3E-29B0-8769-7AB19E04AA74}"/>
                </a:ext>
              </a:extLst>
            </p:cNvPr>
            <p:cNvSpPr/>
            <p:nvPr/>
          </p:nvSpPr>
          <p:spPr>
            <a:xfrm>
              <a:off x="16092491" y="7542214"/>
              <a:ext cx="36513" cy="3333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7" name="Google Shape;212;p29">
              <a:extLst>
                <a:ext uri="{FF2B5EF4-FFF2-40B4-BE49-F238E27FC236}">
                  <a16:creationId xmlns:a16="http://schemas.microsoft.com/office/drawing/2014/main" id="{335DBA1D-DB7C-EBB3-05DD-DC10A7DB732D}"/>
                </a:ext>
              </a:extLst>
            </p:cNvPr>
            <p:cNvSpPr/>
            <p:nvPr/>
          </p:nvSpPr>
          <p:spPr>
            <a:xfrm>
              <a:off x="16103603" y="7632702"/>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8" name="Google Shape;213;p29">
              <a:extLst>
                <a:ext uri="{FF2B5EF4-FFF2-40B4-BE49-F238E27FC236}">
                  <a16:creationId xmlns:a16="http://schemas.microsoft.com/office/drawing/2014/main" id="{CD302B61-DC22-501A-E94D-A85E1DCDD840}"/>
                </a:ext>
              </a:extLst>
            </p:cNvPr>
            <p:cNvSpPr/>
            <p:nvPr/>
          </p:nvSpPr>
          <p:spPr>
            <a:xfrm>
              <a:off x="16103603" y="7707314"/>
              <a:ext cx="14288" cy="14288"/>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59" name="Google Shape;214;p29">
              <a:extLst>
                <a:ext uri="{FF2B5EF4-FFF2-40B4-BE49-F238E27FC236}">
                  <a16:creationId xmlns:a16="http://schemas.microsoft.com/office/drawing/2014/main" id="{B24A2B13-734A-4B49-494E-A0CBCCFFC4B2}"/>
                </a:ext>
              </a:extLst>
            </p:cNvPr>
            <p:cNvSpPr/>
            <p:nvPr/>
          </p:nvSpPr>
          <p:spPr>
            <a:xfrm>
              <a:off x="16103603" y="7781927"/>
              <a:ext cx="14288" cy="1587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sp>
          <p:nvSpPr>
            <p:cNvPr id="160" name="Google Shape;215;p29">
              <a:extLst>
                <a:ext uri="{FF2B5EF4-FFF2-40B4-BE49-F238E27FC236}">
                  <a16:creationId xmlns:a16="http://schemas.microsoft.com/office/drawing/2014/main" id="{36D49405-7D67-EB2D-03E5-CF02A02E7B01}"/>
                </a:ext>
              </a:extLst>
            </p:cNvPr>
            <p:cNvSpPr/>
            <p:nvPr/>
          </p:nvSpPr>
          <p:spPr>
            <a:xfrm>
              <a:off x="16098841" y="7850189"/>
              <a:ext cx="23813" cy="22225"/>
            </a:xfrm>
            <a:prstGeom prst="ellipse">
              <a:avLst/>
            </a:prstGeom>
            <a:solidFill>
              <a:schemeClr val="lt1"/>
            </a:solidFill>
            <a:ln>
              <a:noFill/>
            </a:ln>
          </p:spPr>
          <p:txBody>
            <a:bodyPr spcFirstLastPara="1" wrap="square" lIns="34275" tIns="17125" rIns="34275" bIns="17125" anchor="t" anchorCtr="0">
              <a:noAutofit/>
            </a:bodyPr>
            <a:lstStyle/>
            <a:p>
              <a:pPr marL="0" marR="0" lvl="0" indent="0" algn="l" rtl="0">
                <a:spcBef>
                  <a:spcPts val="0"/>
                </a:spcBef>
                <a:spcAft>
                  <a:spcPts val="0"/>
                </a:spcAft>
                <a:buNone/>
              </a:pPr>
              <a:endParaRPr sz="675">
                <a:solidFill>
                  <a:schemeClr val="dk1"/>
                </a:solidFill>
                <a:latin typeface="Calibri"/>
                <a:ea typeface="Calibri"/>
                <a:cs typeface="Calibri"/>
                <a:sym typeface="Calibri"/>
              </a:endParaRPr>
            </a:p>
          </p:txBody>
        </p:sp>
      </p:grpSp>
      <p:sp>
        <p:nvSpPr>
          <p:cNvPr id="3" name="TextBox 2">
            <a:extLst>
              <a:ext uri="{FF2B5EF4-FFF2-40B4-BE49-F238E27FC236}">
                <a16:creationId xmlns:a16="http://schemas.microsoft.com/office/drawing/2014/main" id="{CBFD11DC-3994-88A5-B191-442D02249A33}"/>
              </a:ext>
            </a:extLst>
          </p:cNvPr>
          <p:cNvSpPr txBox="1"/>
          <p:nvPr/>
        </p:nvSpPr>
        <p:spPr>
          <a:xfrm>
            <a:off x="567813" y="3546736"/>
            <a:ext cx="8008373" cy="2031325"/>
          </a:xfrm>
          <a:prstGeom prst="rect">
            <a:avLst/>
          </a:prstGeom>
          <a:noFill/>
        </p:spPr>
        <p:txBody>
          <a:bodyPr wrap="square">
            <a:spAutoFit/>
          </a:bodyPr>
          <a:lstStyle/>
          <a:p>
            <a:r>
              <a:rPr lang="en-GB" dirty="0">
                <a:effectLst/>
                <a:latin typeface="Arial" panose="020B0604020202020204" pitchFamily="34" charset="0"/>
                <a:cs typeface="Arial" panose="020B0604020202020204" pitchFamily="34" charset="0"/>
              </a:rPr>
              <a:t>In addition to academic learning, you will also have an opportunity to attend an </a:t>
            </a:r>
            <a:r>
              <a:rPr lang="en-GB" b="1" dirty="0">
                <a:effectLst/>
                <a:latin typeface="Arial" panose="020B0604020202020204" pitchFamily="34" charset="0"/>
                <a:cs typeface="Arial" panose="020B0604020202020204" pitchFamily="34" charset="0"/>
              </a:rPr>
              <a:t>MBA Bootcamp</a:t>
            </a:r>
            <a:r>
              <a:rPr lang="en-GB" b="1"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and </a:t>
            </a:r>
            <a:r>
              <a:rPr lang="en-GB" b="1" dirty="0">
                <a:effectLst/>
                <a:latin typeface="Arial" panose="020B0604020202020204" pitchFamily="34" charset="0"/>
                <a:cs typeface="Arial" panose="020B0604020202020204" pitchFamily="34" charset="0"/>
              </a:rPr>
              <a:t>Tech Summit</a:t>
            </a:r>
            <a:r>
              <a:rPr lang="en-GB" dirty="0">
                <a:effectLst/>
                <a:latin typeface="Arial" panose="020B0604020202020204" pitchFamily="34" charset="0"/>
                <a:cs typeface="Arial" panose="020B0604020202020204" pitchFamily="34" charset="0"/>
              </a:rPr>
              <a:t>. The MBA Bootcamp focuses on </a:t>
            </a:r>
            <a:r>
              <a:rPr lang="en-GB" b="1" dirty="0">
                <a:effectLst/>
                <a:latin typeface="Arial" panose="020B0604020202020204" pitchFamily="34" charset="0"/>
                <a:cs typeface="Arial" panose="020B0604020202020204" pitchFamily="34" charset="0"/>
              </a:rPr>
              <a:t>turning scientific discoveries into useful technologies</a:t>
            </a:r>
            <a:r>
              <a:rPr lang="en-GB" dirty="0">
                <a:effectLst/>
                <a:latin typeface="Arial" panose="020B0604020202020204" pitchFamily="34" charset="0"/>
                <a:cs typeface="Arial" panose="020B0604020202020204" pitchFamily="34" charset="0"/>
              </a:rPr>
              <a:t>,</a:t>
            </a:r>
            <a:r>
              <a:rPr lang="en-GB" dirty="0">
                <a:latin typeface="Arial" panose="020B0604020202020204" pitchFamily="34" charset="0"/>
                <a:cs typeface="Arial" panose="020B0604020202020204" pitchFamily="34" charset="0"/>
              </a:rPr>
              <a:t> </a:t>
            </a:r>
            <a:r>
              <a:rPr lang="en-GB" b="1" dirty="0">
                <a:effectLst/>
                <a:latin typeface="Arial" panose="020B0604020202020204" pitchFamily="34" charset="0"/>
                <a:cs typeface="Arial" panose="020B0604020202020204" pitchFamily="34" charset="0"/>
              </a:rPr>
              <a:t>mastering interconnected fields</a:t>
            </a:r>
            <a:r>
              <a:rPr lang="en-GB" dirty="0">
                <a:effectLst/>
                <a:latin typeface="Arial" panose="020B0604020202020204" pitchFamily="34" charset="0"/>
                <a:cs typeface="Arial" panose="020B0604020202020204" pitchFamily="34" charset="0"/>
              </a:rPr>
              <a:t>, and </a:t>
            </a:r>
            <a:r>
              <a:rPr lang="en-GB" b="1" dirty="0">
                <a:effectLst/>
                <a:latin typeface="Arial" panose="020B0604020202020204" pitchFamily="34" charset="0"/>
                <a:cs typeface="Arial" panose="020B0604020202020204" pitchFamily="34" charset="0"/>
              </a:rPr>
              <a:t>identifying critical problems </a:t>
            </a:r>
            <a:r>
              <a:rPr lang="en-GB" dirty="0">
                <a:effectLst/>
                <a:latin typeface="Arial" panose="020B0604020202020204" pitchFamily="34" charset="0"/>
                <a:cs typeface="Arial" panose="020B0604020202020204" pitchFamily="34" charset="0"/>
              </a:rPr>
              <a:t>that need to be solved. It will</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also focus on </a:t>
            </a:r>
            <a:r>
              <a:rPr lang="en-GB" b="1" dirty="0">
                <a:effectLst/>
                <a:latin typeface="Arial" panose="020B0604020202020204" pitchFamily="34" charset="0"/>
                <a:cs typeface="Arial" panose="020B0604020202020204" pitchFamily="34" charset="0"/>
              </a:rPr>
              <a:t>utilising key themes from leading MBA programs </a:t>
            </a:r>
            <a:r>
              <a:rPr lang="en-GB" dirty="0">
                <a:effectLst/>
                <a:latin typeface="Arial" panose="020B0604020202020204" pitchFamily="34" charset="0"/>
                <a:cs typeface="Arial" panose="020B0604020202020204" pitchFamily="34" charset="0"/>
              </a:rPr>
              <a:t>(e.g., the Harvard MBA case</a:t>
            </a:r>
            <a:r>
              <a:rPr lang="en-GB" dirty="0">
                <a:latin typeface="Arial" panose="020B0604020202020204" pitchFamily="34" charset="0"/>
                <a:cs typeface="Arial" panose="020B0604020202020204" pitchFamily="34" charset="0"/>
              </a:rPr>
              <a:t> </a:t>
            </a:r>
            <a:r>
              <a:rPr lang="en-GB" dirty="0">
                <a:effectLst/>
                <a:latin typeface="Arial" panose="020B0604020202020204" pitchFamily="34" charset="0"/>
                <a:cs typeface="Arial" panose="020B0604020202020204" pitchFamily="34" charset="0"/>
              </a:rPr>
              <a:t>method), varied topics, and quick acquisition and understanding of key business concepts.</a:t>
            </a:r>
          </a:p>
          <a:p>
            <a:endParaRPr lang="en-GB" dirty="0">
              <a:latin typeface="Arial" panose="020B0604020202020204" pitchFamily="34" charset="0"/>
              <a:cs typeface="Arial" panose="020B0604020202020204" pitchFamily="34" charset="0"/>
            </a:endParaRPr>
          </a:p>
          <a:p>
            <a:r>
              <a:rPr lang="en-GB" dirty="0">
                <a:effectLst/>
                <a:latin typeface="Arial" panose="020B0604020202020204" pitchFamily="34" charset="0"/>
                <a:cs typeface="Arial" panose="020B0604020202020204" pitchFamily="34" charset="0"/>
              </a:rPr>
              <a:t>The MBA Bootcamp will be on </a:t>
            </a:r>
            <a:r>
              <a:rPr lang="en-GB" b="1" dirty="0">
                <a:effectLst/>
                <a:latin typeface="Arial" panose="020B0604020202020204" pitchFamily="34" charset="0"/>
                <a:cs typeface="Arial" panose="020B0604020202020204" pitchFamily="34" charset="0"/>
              </a:rPr>
              <a:t>Saturday, July 6, </a:t>
            </a:r>
            <a:r>
              <a:rPr lang="en-GB" dirty="0">
                <a:effectLst/>
                <a:latin typeface="Arial" panose="020B0604020202020204" pitchFamily="34" charset="0"/>
                <a:cs typeface="Arial" panose="020B0604020202020204" pitchFamily="34" charset="0"/>
              </a:rPr>
              <a:t>during</a:t>
            </a:r>
            <a:r>
              <a:rPr lang="en-GB" b="1" dirty="0">
                <a:effectLst/>
                <a:latin typeface="Arial" panose="020B0604020202020204" pitchFamily="34" charset="0"/>
                <a:cs typeface="Arial" panose="020B0604020202020204" pitchFamily="34" charset="0"/>
              </a:rPr>
              <a:t> Week 1</a:t>
            </a:r>
            <a:endParaRPr lang="en-GB" b="1" dirty="0">
              <a:latin typeface="Arial" panose="020B0604020202020204" pitchFamily="34" charset="0"/>
              <a:cs typeface="Arial" panose="020B0604020202020204" pitchFamily="34" charset="0"/>
            </a:endParaRPr>
          </a:p>
          <a:p>
            <a:pPr marL="0" lvl="0" indent="0" algn="l" rtl="0">
              <a:spcBef>
                <a:spcPts val="0"/>
              </a:spcBef>
              <a:spcAft>
                <a:spcPts val="0"/>
              </a:spcAft>
              <a:buNone/>
            </a:pP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194596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4185</TotalTime>
  <Words>2174</Words>
  <Application>Microsoft Macintosh PowerPoint</Application>
  <PresentationFormat>On-screen Show (4:3)</PresentationFormat>
  <Paragraphs>113</Paragraphs>
  <Slides>19</Slides>
  <Notes>19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.SF NS</vt:lpstr>
      <vt:lpstr>Arial</vt:lpstr>
      <vt:lpstr>Calibri</vt:lpstr>
      <vt:lpstr>Geeza Pro</vt:lpstr>
      <vt:lpstr>Helvetica</vt:lpstr>
      <vt:lpstr>Open Sans</vt:lpstr>
      <vt:lpstr>Raleway</vt:lpstr>
      <vt:lpstr>Raleway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Omar Choudhry</cp:lastModifiedBy>
  <cp:revision>115</cp:revision>
  <dcterms:modified xsi:type="dcterms:W3CDTF">2024-06-03T00:17:55Z</dcterms:modified>
</cp:coreProperties>
</file>